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306" r:id="rId3"/>
    <p:sldId id="300" r:id="rId4"/>
    <p:sldId id="301" r:id="rId5"/>
    <p:sldId id="308" r:id="rId6"/>
    <p:sldId id="311" r:id="rId7"/>
    <p:sldId id="312" r:id="rId8"/>
    <p:sldId id="275" r:id="rId9"/>
    <p:sldId id="313" r:id="rId10"/>
    <p:sldId id="326" r:id="rId11"/>
    <p:sldId id="320" r:id="rId12"/>
    <p:sldId id="322" r:id="rId13"/>
    <p:sldId id="324" r:id="rId14"/>
    <p:sldId id="323" r:id="rId15"/>
    <p:sldId id="318" r:id="rId16"/>
    <p:sldId id="298" r:id="rId17"/>
    <p:sldId id="316" r:id="rId18"/>
    <p:sldId id="280" r:id="rId19"/>
    <p:sldId id="282" r:id="rId20"/>
    <p:sldId id="285" r:id="rId21"/>
    <p:sldId id="325" r:id="rId22"/>
    <p:sldId id="310" r:id="rId23"/>
    <p:sldId id="321" r:id="rId24"/>
    <p:sldId id="260" r:id="rId25"/>
    <p:sldId id="343" r:id="rId26"/>
    <p:sldId id="266" r:id="rId27"/>
    <p:sldId id="336" r:id="rId28"/>
    <p:sldId id="337" r:id="rId29"/>
    <p:sldId id="338" r:id="rId30"/>
    <p:sldId id="269" r:id="rId31"/>
    <p:sldId id="344" r:id="rId32"/>
    <p:sldId id="332" r:id="rId33"/>
    <p:sldId id="342" r:id="rId34"/>
    <p:sldId id="329" r:id="rId35"/>
    <p:sldId id="335" r:id="rId36"/>
    <p:sldId id="333" r:id="rId37"/>
    <p:sldId id="340"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2" autoAdjust="0"/>
    <p:restoredTop sz="86357" autoAdjust="0"/>
  </p:normalViewPr>
  <p:slideViewPr>
    <p:cSldViewPr snapToGrid="0">
      <p:cViewPr varScale="1">
        <p:scale>
          <a:sx n="46" d="100"/>
          <a:sy n="46" d="100"/>
        </p:scale>
        <p:origin x="696" y="2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472"/>
    </p:cViewPr>
  </p:sorterViewPr>
  <p:notesViewPr>
    <p:cSldViewPr snapToGrid="0">
      <p:cViewPr varScale="1">
        <p:scale>
          <a:sx n="70" d="100"/>
          <a:sy n="70" d="100"/>
        </p:scale>
        <p:origin x="276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37979E-1929-4667-AD37-39A25C9476AD}" type="doc">
      <dgm:prSet loTypeId="urn:microsoft.com/office/officeart/2005/8/layout/pList1" loCatId="list" qsTypeId="urn:microsoft.com/office/officeart/2005/8/quickstyle/simple1" qsCatId="simple" csTypeId="urn:microsoft.com/office/officeart/2005/8/colors/accent1_2" csCatId="accent1" phldr="1"/>
      <dgm:spPr/>
    </dgm:pt>
    <dgm:pt modelId="{39B1235D-9A89-4FCF-A442-2054D48F6F36}" type="pres">
      <dgm:prSet presAssocID="{FA37979E-1929-4667-AD37-39A25C9476AD}" presName="Name0" presStyleCnt="0">
        <dgm:presLayoutVars>
          <dgm:dir/>
          <dgm:resizeHandles val="exact"/>
        </dgm:presLayoutVars>
      </dgm:prSet>
      <dgm:spPr/>
    </dgm:pt>
  </dgm:ptLst>
  <dgm:cxnLst>
    <dgm:cxn modelId="{7B22A8D2-D0A7-4B12-9F7C-C4CBDD1B7DAB}" type="presOf" srcId="{FA37979E-1929-4667-AD37-39A25C9476AD}" destId="{39B1235D-9A89-4FCF-A442-2054D48F6F36}" srcOrd="0"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3CA24-06D5-4747-A69C-E4726FF275BB}" type="datetimeFigureOut">
              <a:rPr lang="en-US" smtClean="0"/>
              <a:t>3/4/2026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4CF1D8-1B27-44C4-803B-3274CD9C76C8}" type="slidenum">
              <a:rPr lang="en-US" smtClean="0"/>
              <a:t>‹#›</a:t>
            </a:fld>
            <a:endParaRPr lang="en-US" dirty="0"/>
          </a:p>
        </p:txBody>
      </p:sp>
    </p:spTree>
    <p:extLst>
      <p:ext uri="{BB962C8B-B14F-4D97-AF65-F5344CB8AC3E}">
        <p14:creationId xmlns:p14="http://schemas.microsoft.com/office/powerpoint/2010/main" val="433210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4CF1D8-1B27-44C4-803B-3274CD9C76C8}" type="slidenum">
              <a:rPr lang="en-US" smtClean="0"/>
              <a:t>1</a:t>
            </a:fld>
            <a:endParaRPr lang="en-US" dirty="0"/>
          </a:p>
        </p:txBody>
      </p:sp>
    </p:spTree>
    <p:extLst>
      <p:ext uri="{BB962C8B-B14F-4D97-AF65-F5344CB8AC3E}">
        <p14:creationId xmlns:p14="http://schemas.microsoft.com/office/powerpoint/2010/main" val="329257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4CF1D8-1B27-44C4-803B-3274CD9C76C8}" type="slidenum">
              <a:rPr lang="en-US" smtClean="0"/>
              <a:t>5</a:t>
            </a:fld>
            <a:endParaRPr lang="en-US" dirty="0"/>
          </a:p>
        </p:txBody>
      </p:sp>
    </p:spTree>
    <p:extLst>
      <p:ext uri="{BB962C8B-B14F-4D97-AF65-F5344CB8AC3E}">
        <p14:creationId xmlns:p14="http://schemas.microsoft.com/office/powerpoint/2010/main" val="2394105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4CF1D8-1B27-44C4-803B-3274CD9C76C8}" type="slidenum">
              <a:rPr lang="en-US" smtClean="0"/>
              <a:t>12</a:t>
            </a:fld>
            <a:endParaRPr lang="en-US" dirty="0"/>
          </a:p>
        </p:txBody>
      </p:sp>
    </p:spTree>
    <p:extLst>
      <p:ext uri="{BB962C8B-B14F-4D97-AF65-F5344CB8AC3E}">
        <p14:creationId xmlns:p14="http://schemas.microsoft.com/office/powerpoint/2010/main" val="2613005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4CF1D8-1B27-44C4-803B-3274CD9C76C8}" type="slidenum">
              <a:rPr lang="en-US" smtClean="0"/>
              <a:t>28</a:t>
            </a:fld>
            <a:endParaRPr lang="en-US" dirty="0"/>
          </a:p>
        </p:txBody>
      </p:sp>
    </p:spTree>
    <p:extLst>
      <p:ext uri="{BB962C8B-B14F-4D97-AF65-F5344CB8AC3E}">
        <p14:creationId xmlns:p14="http://schemas.microsoft.com/office/powerpoint/2010/main" val="2667316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4CF1D8-1B27-44C4-803B-3274CD9C76C8}" type="slidenum">
              <a:rPr lang="en-US" smtClean="0"/>
              <a:t>34</a:t>
            </a:fld>
            <a:endParaRPr lang="en-US" dirty="0"/>
          </a:p>
        </p:txBody>
      </p:sp>
    </p:spTree>
    <p:extLst>
      <p:ext uri="{BB962C8B-B14F-4D97-AF65-F5344CB8AC3E}">
        <p14:creationId xmlns:p14="http://schemas.microsoft.com/office/powerpoint/2010/main" val="3529094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4CF1D8-1B27-44C4-803B-3274CD9C76C8}" type="slidenum">
              <a:rPr lang="en-US" smtClean="0"/>
              <a:t>37</a:t>
            </a:fld>
            <a:endParaRPr lang="en-US" dirty="0"/>
          </a:p>
        </p:txBody>
      </p:sp>
    </p:spTree>
    <p:extLst>
      <p:ext uri="{BB962C8B-B14F-4D97-AF65-F5344CB8AC3E}">
        <p14:creationId xmlns:p14="http://schemas.microsoft.com/office/powerpoint/2010/main" val="758126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470F0C-51A1-4E4E-AC50-9FD41D5F9DDE}" type="datetimeFigureOut">
              <a:rPr lang="en-US" smtClean="0"/>
              <a:t>3/4/2026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D777E4-B801-4836-B2DA-2D8A6B2D7011}" type="slidenum">
              <a:rPr lang="en-US" smtClean="0"/>
              <a:t>‹#›</a:t>
            </a:fld>
            <a:endParaRPr lang="en-US" dirty="0"/>
          </a:p>
        </p:txBody>
      </p:sp>
    </p:spTree>
    <p:extLst>
      <p:ext uri="{BB962C8B-B14F-4D97-AF65-F5344CB8AC3E}">
        <p14:creationId xmlns:p14="http://schemas.microsoft.com/office/powerpoint/2010/main" val="3301743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470F0C-51A1-4E4E-AC50-9FD41D5F9DDE}" type="datetimeFigureOut">
              <a:rPr lang="en-US" smtClean="0"/>
              <a:t>3/4/2026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D777E4-B801-4836-B2DA-2D8A6B2D7011}" type="slidenum">
              <a:rPr lang="en-US" smtClean="0"/>
              <a:t>‹#›</a:t>
            </a:fld>
            <a:endParaRPr lang="en-US" dirty="0"/>
          </a:p>
        </p:txBody>
      </p:sp>
    </p:spTree>
    <p:extLst>
      <p:ext uri="{BB962C8B-B14F-4D97-AF65-F5344CB8AC3E}">
        <p14:creationId xmlns:p14="http://schemas.microsoft.com/office/powerpoint/2010/main" val="3214958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470F0C-51A1-4E4E-AC50-9FD41D5F9DDE}" type="datetimeFigureOut">
              <a:rPr lang="en-US" smtClean="0"/>
              <a:t>3/4/2026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D777E4-B801-4836-B2DA-2D8A6B2D7011}"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45473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470F0C-51A1-4E4E-AC50-9FD41D5F9DDE}" type="datetimeFigureOut">
              <a:rPr lang="en-US" smtClean="0"/>
              <a:t>3/4/2026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D777E4-B801-4836-B2DA-2D8A6B2D7011}" type="slidenum">
              <a:rPr lang="en-US" smtClean="0"/>
              <a:t>‹#›</a:t>
            </a:fld>
            <a:endParaRPr lang="en-US" dirty="0"/>
          </a:p>
        </p:txBody>
      </p:sp>
    </p:spTree>
    <p:extLst>
      <p:ext uri="{BB962C8B-B14F-4D97-AF65-F5344CB8AC3E}">
        <p14:creationId xmlns:p14="http://schemas.microsoft.com/office/powerpoint/2010/main" val="93436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470F0C-51A1-4E4E-AC50-9FD41D5F9DDE}" type="datetimeFigureOut">
              <a:rPr lang="en-US" smtClean="0"/>
              <a:t>3/4/2026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D777E4-B801-4836-B2DA-2D8A6B2D7011}"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25637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470F0C-51A1-4E4E-AC50-9FD41D5F9DDE}" type="datetimeFigureOut">
              <a:rPr lang="en-US" smtClean="0"/>
              <a:t>3/4/2026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D777E4-B801-4836-B2DA-2D8A6B2D7011}" type="slidenum">
              <a:rPr lang="en-US" smtClean="0"/>
              <a:t>‹#›</a:t>
            </a:fld>
            <a:endParaRPr lang="en-US" dirty="0"/>
          </a:p>
        </p:txBody>
      </p:sp>
    </p:spTree>
    <p:extLst>
      <p:ext uri="{BB962C8B-B14F-4D97-AF65-F5344CB8AC3E}">
        <p14:creationId xmlns:p14="http://schemas.microsoft.com/office/powerpoint/2010/main" val="1952653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470F0C-51A1-4E4E-AC50-9FD41D5F9DDE}" type="datetimeFigureOut">
              <a:rPr lang="en-US" smtClean="0"/>
              <a:t>3/4/2026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D777E4-B801-4836-B2DA-2D8A6B2D7011}" type="slidenum">
              <a:rPr lang="en-US" smtClean="0"/>
              <a:t>‹#›</a:t>
            </a:fld>
            <a:endParaRPr lang="en-US" dirty="0"/>
          </a:p>
        </p:txBody>
      </p:sp>
    </p:spTree>
    <p:extLst>
      <p:ext uri="{BB962C8B-B14F-4D97-AF65-F5344CB8AC3E}">
        <p14:creationId xmlns:p14="http://schemas.microsoft.com/office/powerpoint/2010/main" val="2979181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470F0C-51A1-4E4E-AC50-9FD41D5F9DDE}" type="datetimeFigureOut">
              <a:rPr lang="en-US" smtClean="0"/>
              <a:t>3/4/2026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D777E4-B801-4836-B2DA-2D8A6B2D7011}" type="slidenum">
              <a:rPr lang="en-US" smtClean="0"/>
              <a:t>‹#›</a:t>
            </a:fld>
            <a:endParaRPr lang="en-US" dirty="0"/>
          </a:p>
        </p:txBody>
      </p:sp>
    </p:spTree>
    <p:extLst>
      <p:ext uri="{BB962C8B-B14F-4D97-AF65-F5344CB8AC3E}">
        <p14:creationId xmlns:p14="http://schemas.microsoft.com/office/powerpoint/2010/main" val="3337986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470F0C-51A1-4E4E-AC50-9FD41D5F9DDE}" type="datetimeFigureOut">
              <a:rPr lang="en-US" smtClean="0"/>
              <a:t>3/4/2026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D777E4-B801-4836-B2DA-2D8A6B2D7011}" type="slidenum">
              <a:rPr lang="en-US" smtClean="0"/>
              <a:t>‹#›</a:t>
            </a:fld>
            <a:endParaRPr lang="en-US" dirty="0"/>
          </a:p>
        </p:txBody>
      </p:sp>
    </p:spTree>
    <p:extLst>
      <p:ext uri="{BB962C8B-B14F-4D97-AF65-F5344CB8AC3E}">
        <p14:creationId xmlns:p14="http://schemas.microsoft.com/office/powerpoint/2010/main" val="2158853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470F0C-51A1-4E4E-AC50-9FD41D5F9DDE}" type="datetimeFigureOut">
              <a:rPr lang="en-US" smtClean="0"/>
              <a:t>3/4/2026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D777E4-B801-4836-B2DA-2D8A6B2D7011}" type="slidenum">
              <a:rPr lang="en-US" smtClean="0"/>
              <a:t>‹#›</a:t>
            </a:fld>
            <a:endParaRPr lang="en-US" dirty="0"/>
          </a:p>
        </p:txBody>
      </p:sp>
    </p:spTree>
    <p:extLst>
      <p:ext uri="{BB962C8B-B14F-4D97-AF65-F5344CB8AC3E}">
        <p14:creationId xmlns:p14="http://schemas.microsoft.com/office/powerpoint/2010/main" val="32367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470F0C-51A1-4E4E-AC50-9FD41D5F9DDE}" type="datetimeFigureOut">
              <a:rPr lang="en-US" smtClean="0"/>
              <a:t>3/4/2026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D777E4-B801-4836-B2DA-2D8A6B2D7011}" type="slidenum">
              <a:rPr lang="en-US" smtClean="0"/>
              <a:t>‹#›</a:t>
            </a:fld>
            <a:endParaRPr lang="en-US" dirty="0"/>
          </a:p>
        </p:txBody>
      </p:sp>
    </p:spTree>
    <p:extLst>
      <p:ext uri="{BB962C8B-B14F-4D97-AF65-F5344CB8AC3E}">
        <p14:creationId xmlns:p14="http://schemas.microsoft.com/office/powerpoint/2010/main" val="4224985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470F0C-51A1-4E4E-AC50-9FD41D5F9DDE}" type="datetimeFigureOut">
              <a:rPr lang="en-US" smtClean="0"/>
              <a:t>3/4/2026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FD777E4-B801-4836-B2DA-2D8A6B2D7011}" type="slidenum">
              <a:rPr lang="en-US" smtClean="0"/>
              <a:t>‹#›</a:t>
            </a:fld>
            <a:endParaRPr lang="en-US" dirty="0"/>
          </a:p>
        </p:txBody>
      </p:sp>
    </p:spTree>
    <p:extLst>
      <p:ext uri="{BB962C8B-B14F-4D97-AF65-F5344CB8AC3E}">
        <p14:creationId xmlns:p14="http://schemas.microsoft.com/office/powerpoint/2010/main" val="1183812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470F0C-51A1-4E4E-AC50-9FD41D5F9DDE}" type="datetimeFigureOut">
              <a:rPr lang="en-US" smtClean="0"/>
              <a:t>3/4/2026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FD777E4-B801-4836-B2DA-2D8A6B2D7011}" type="slidenum">
              <a:rPr lang="en-US" smtClean="0"/>
              <a:t>‹#›</a:t>
            </a:fld>
            <a:endParaRPr lang="en-US" dirty="0"/>
          </a:p>
        </p:txBody>
      </p:sp>
    </p:spTree>
    <p:extLst>
      <p:ext uri="{BB962C8B-B14F-4D97-AF65-F5344CB8AC3E}">
        <p14:creationId xmlns:p14="http://schemas.microsoft.com/office/powerpoint/2010/main" val="2773167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70F0C-51A1-4E4E-AC50-9FD41D5F9DDE}" type="datetimeFigureOut">
              <a:rPr lang="en-US" smtClean="0"/>
              <a:t>3/4/2026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FD777E4-B801-4836-B2DA-2D8A6B2D7011}" type="slidenum">
              <a:rPr lang="en-US" smtClean="0"/>
              <a:t>‹#›</a:t>
            </a:fld>
            <a:endParaRPr lang="en-US" dirty="0"/>
          </a:p>
        </p:txBody>
      </p:sp>
    </p:spTree>
    <p:extLst>
      <p:ext uri="{BB962C8B-B14F-4D97-AF65-F5344CB8AC3E}">
        <p14:creationId xmlns:p14="http://schemas.microsoft.com/office/powerpoint/2010/main" val="4028916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470F0C-51A1-4E4E-AC50-9FD41D5F9DDE}" type="datetimeFigureOut">
              <a:rPr lang="en-US" smtClean="0"/>
              <a:t>3/4/2026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D777E4-B801-4836-B2DA-2D8A6B2D7011}" type="slidenum">
              <a:rPr lang="en-US" smtClean="0"/>
              <a:t>‹#›</a:t>
            </a:fld>
            <a:endParaRPr lang="en-US" dirty="0"/>
          </a:p>
        </p:txBody>
      </p:sp>
    </p:spTree>
    <p:extLst>
      <p:ext uri="{BB962C8B-B14F-4D97-AF65-F5344CB8AC3E}">
        <p14:creationId xmlns:p14="http://schemas.microsoft.com/office/powerpoint/2010/main" val="3338458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470F0C-51A1-4E4E-AC50-9FD41D5F9DDE}" type="datetimeFigureOut">
              <a:rPr lang="en-US" smtClean="0"/>
              <a:t>3/4/2026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D777E4-B801-4836-B2DA-2D8A6B2D7011}" type="slidenum">
              <a:rPr lang="en-US" smtClean="0"/>
              <a:t>‹#›</a:t>
            </a:fld>
            <a:endParaRPr lang="en-US" dirty="0"/>
          </a:p>
        </p:txBody>
      </p:sp>
    </p:spTree>
    <p:extLst>
      <p:ext uri="{BB962C8B-B14F-4D97-AF65-F5344CB8AC3E}">
        <p14:creationId xmlns:p14="http://schemas.microsoft.com/office/powerpoint/2010/main" val="3312762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C470F0C-51A1-4E4E-AC50-9FD41D5F9DDE}" type="datetimeFigureOut">
              <a:rPr lang="en-US" smtClean="0"/>
              <a:t>3/4/2026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FD777E4-B801-4836-B2DA-2D8A6B2D7011}" type="slidenum">
              <a:rPr lang="en-US" smtClean="0"/>
              <a:t>‹#›</a:t>
            </a:fld>
            <a:endParaRPr lang="en-US" dirty="0"/>
          </a:p>
        </p:txBody>
      </p:sp>
    </p:spTree>
    <p:extLst>
      <p:ext uri="{BB962C8B-B14F-4D97-AF65-F5344CB8AC3E}">
        <p14:creationId xmlns:p14="http://schemas.microsoft.com/office/powerpoint/2010/main" val="1865936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jpeg"/><Relationship Id="rId4" Type="http://schemas.openxmlformats.org/officeDocument/2006/relationships/diagramData" Target="../diagrams/data1.xml"/><Relationship Id="rId9"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C64230-751F-4570-C6DF-DB535DF67A6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697587" y="1033237"/>
            <a:ext cx="3391896" cy="4588925"/>
          </a:xfrm>
          <a:prstGeom prst="rect">
            <a:avLst/>
          </a:prstGeom>
        </p:spPr>
      </p:pic>
      <p:graphicFrame>
        <p:nvGraphicFramePr>
          <p:cNvPr id="7" name="Diagram 6"/>
          <p:cNvGraphicFramePr/>
          <p:nvPr>
            <p:extLst>
              <p:ext uri="{D42A27DB-BD31-4B8C-83A1-F6EECF244321}">
                <p14:modId xmlns:p14="http://schemas.microsoft.com/office/powerpoint/2010/main" val="3401337441"/>
              </p:ext>
            </p:extLst>
          </p:nvPr>
        </p:nvGraphicFramePr>
        <p:xfrm>
          <a:off x="0" y="1467058"/>
          <a:ext cx="4023360" cy="34155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D9E8E960-20D9-443E-AA6E-7555F6E65C24}"/>
              </a:ext>
            </a:extLst>
          </p:cNvPr>
          <p:cNvSpPr txBox="1"/>
          <p:nvPr/>
        </p:nvSpPr>
        <p:spPr>
          <a:xfrm>
            <a:off x="2201131" y="6240367"/>
            <a:ext cx="7315200" cy="923330"/>
          </a:xfrm>
          <a:prstGeom prst="rect">
            <a:avLst/>
          </a:prstGeom>
          <a:noFill/>
        </p:spPr>
        <p:txBody>
          <a:bodyPr wrap="square" rtlCol="0">
            <a:spAutoFit/>
          </a:bodyPr>
          <a:lstStyle/>
          <a:p>
            <a:pPr algn="ctr"/>
            <a:r>
              <a:rPr lang="en-US" dirty="0">
                <a:solidFill>
                  <a:srgbClr val="7030A0"/>
                </a:solidFill>
                <a:latin typeface="Arial Black" panose="020B0A04020102020204" pitchFamily="34" charset="0"/>
                <a:cs typeface="Arial" panose="020B0604020202020204" pitchFamily="34" charset="0"/>
              </a:rPr>
              <a:t>YANKEE DISTRICT JUDGING SCHOOL  </a:t>
            </a:r>
          </a:p>
          <a:p>
            <a:pPr algn="ctr"/>
            <a:r>
              <a:rPr lang="en-US" dirty="0">
                <a:solidFill>
                  <a:srgbClr val="7030A0"/>
                </a:solidFill>
                <a:latin typeface="Arial Black" panose="020B0A04020102020204" pitchFamily="34" charset="0"/>
                <a:cs typeface="Arial" panose="020B0604020202020204" pitchFamily="34" charset="0"/>
              </a:rPr>
              <a:t>March 6, 2026</a:t>
            </a:r>
            <a:endParaRPr lang="en-US" sz="2400" dirty="0">
              <a:solidFill>
                <a:srgbClr val="7030A0"/>
              </a:solidFill>
              <a:latin typeface="Arial Black" panose="020B0A04020102020204" pitchFamily="34" charset="0"/>
              <a:cs typeface="Arial" panose="020B0604020202020204" pitchFamily="34" charset="0"/>
            </a:endParaRPr>
          </a:p>
          <a:p>
            <a:endParaRPr lang="en-US" dirty="0"/>
          </a:p>
        </p:txBody>
      </p:sp>
      <p:sp>
        <p:nvSpPr>
          <p:cNvPr id="12" name="TextBox 11">
            <a:extLst>
              <a:ext uri="{FF2B5EF4-FFF2-40B4-BE49-F238E27FC236}">
                <a16:creationId xmlns:a16="http://schemas.microsoft.com/office/drawing/2014/main" id="{182CE8BA-A800-4F2F-9D05-A615DE81E779}"/>
              </a:ext>
            </a:extLst>
          </p:cNvPr>
          <p:cNvSpPr txBox="1"/>
          <p:nvPr/>
        </p:nvSpPr>
        <p:spPr>
          <a:xfrm>
            <a:off x="7638349" y="5712737"/>
            <a:ext cx="3694670" cy="523220"/>
          </a:xfrm>
          <a:prstGeom prst="rect">
            <a:avLst/>
          </a:prstGeom>
          <a:noFill/>
        </p:spPr>
        <p:txBody>
          <a:bodyPr wrap="square" rtlCol="0" anchor="b">
            <a:spAutoFit/>
          </a:bodyPr>
          <a:lstStyle/>
          <a:p>
            <a:pPr algn="ctr"/>
            <a:r>
              <a:rPr lang="en-US" sz="2800" dirty="0"/>
              <a:t>Bathsheba</a:t>
            </a:r>
          </a:p>
        </p:txBody>
      </p:sp>
      <p:sp>
        <p:nvSpPr>
          <p:cNvPr id="17" name="TextBox 16">
            <a:extLst>
              <a:ext uri="{FF2B5EF4-FFF2-40B4-BE49-F238E27FC236}">
                <a16:creationId xmlns:a16="http://schemas.microsoft.com/office/drawing/2014/main" id="{13B24468-1CBE-4187-B173-9B883B65A7B4}"/>
              </a:ext>
            </a:extLst>
          </p:cNvPr>
          <p:cNvSpPr txBox="1"/>
          <p:nvPr/>
        </p:nvSpPr>
        <p:spPr>
          <a:xfrm>
            <a:off x="4637313" y="5553480"/>
            <a:ext cx="2658265" cy="523220"/>
          </a:xfrm>
          <a:prstGeom prst="rect">
            <a:avLst/>
          </a:prstGeom>
          <a:noFill/>
        </p:spPr>
        <p:txBody>
          <a:bodyPr wrap="square" rtlCol="0">
            <a:spAutoFit/>
          </a:bodyPr>
          <a:lstStyle/>
          <a:p>
            <a:r>
              <a:rPr lang="en-US" sz="2800" dirty="0"/>
              <a:t>Cape Diamond</a:t>
            </a:r>
          </a:p>
        </p:txBody>
      </p:sp>
      <p:sp>
        <p:nvSpPr>
          <p:cNvPr id="22" name="Title 4">
            <a:extLst>
              <a:ext uri="{FF2B5EF4-FFF2-40B4-BE49-F238E27FC236}">
                <a16:creationId xmlns:a16="http://schemas.microsoft.com/office/drawing/2014/main" id="{5B6D91F1-A990-4CD8-8EB3-90D851AD2E91}"/>
              </a:ext>
            </a:extLst>
          </p:cNvPr>
          <p:cNvSpPr txBox="1">
            <a:spLocks/>
          </p:cNvSpPr>
          <p:nvPr/>
        </p:nvSpPr>
        <p:spPr>
          <a:xfrm>
            <a:off x="380281" y="171019"/>
            <a:ext cx="10952738" cy="74542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FF3399"/>
                </a:solidFill>
                <a:effectLst>
                  <a:outerShdw blurRad="38100" dist="38100" dir="2700000" algn="tl">
                    <a:srgbClr val="000000">
                      <a:alpha val="43137"/>
                    </a:srgbClr>
                  </a:outerShdw>
                </a:effectLst>
                <a:latin typeface="Arial Black" panose="020B0A04020102020204" pitchFamily="34" charset="0"/>
              </a:rPr>
              <a:t>JUDGING OGRs, SHRUBS &amp; CLIMBERS</a:t>
            </a:r>
            <a:endParaRPr lang="en-US" sz="4000" dirty="0"/>
          </a:p>
        </p:txBody>
      </p:sp>
      <p:sp>
        <p:nvSpPr>
          <p:cNvPr id="19" name="Rectangle 18">
            <a:extLst>
              <a:ext uri="{FF2B5EF4-FFF2-40B4-BE49-F238E27FC236}">
                <a16:creationId xmlns:a16="http://schemas.microsoft.com/office/drawing/2014/main" id="{57F7F9B4-E6AD-45F1-AD33-E7224A911B4E}"/>
              </a:ext>
            </a:extLst>
          </p:cNvPr>
          <p:cNvSpPr/>
          <p:nvPr/>
        </p:nvSpPr>
        <p:spPr>
          <a:xfrm>
            <a:off x="1102517" y="5569499"/>
            <a:ext cx="2638864" cy="523220"/>
          </a:xfrm>
          <a:prstGeom prst="rect">
            <a:avLst/>
          </a:prstGeom>
        </p:spPr>
        <p:txBody>
          <a:bodyPr wrap="none">
            <a:spAutoFit/>
          </a:bodyPr>
          <a:lstStyle/>
          <a:p>
            <a:pPr lvl="0"/>
            <a:r>
              <a:rPr lang="en-US" sz="2800" dirty="0"/>
              <a:t>Tuscany Superb</a:t>
            </a:r>
          </a:p>
        </p:txBody>
      </p:sp>
      <p:pic>
        <p:nvPicPr>
          <p:cNvPr id="4" name="Picture 3">
            <a:extLst>
              <a:ext uri="{FF2B5EF4-FFF2-40B4-BE49-F238E27FC236}">
                <a16:creationId xmlns:a16="http://schemas.microsoft.com/office/drawing/2014/main" id="{4262E75F-CEE5-917E-2A35-B95B9215E9E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547131" y="1033237"/>
            <a:ext cx="2838627" cy="4473774"/>
          </a:xfrm>
          <a:prstGeom prst="rect">
            <a:avLst/>
          </a:prstGeom>
        </p:spPr>
      </p:pic>
      <p:pic>
        <p:nvPicPr>
          <p:cNvPr id="10" name="Picture 9">
            <a:extLst>
              <a:ext uri="{FF2B5EF4-FFF2-40B4-BE49-F238E27FC236}">
                <a16:creationId xmlns:a16="http://schemas.microsoft.com/office/drawing/2014/main" id="{8467858E-E24A-9898-4C61-43C379D1C4A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64635" y="916438"/>
            <a:ext cx="4179294" cy="4637041"/>
          </a:xfrm>
          <a:prstGeom prst="rect">
            <a:avLst/>
          </a:prstGeom>
        </p:spPr>
      </p:pic>
    </p:spTree>
    <p:extLst>
      <p:ext uri="{BB962C8B-B14F-4D97-AF65-F5344CB8AC3E}">
        <p14:creationId xmlns:p14="http://schemas.microsoft.com/office/powerpoint/2010/main" val="1344737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DF3C76-33DE-4985-BD3B-1E8BFA2E12E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95995" y="333632"/>
            <a:ext cx="6257173" cy="5282364"/>
          </a:xfrm>
          <a:prstGeom prst="rect">
            <a:avLst/>
          </a:prstGeom>
        </p:spPr>
      </p:pic>
      <p:sp>
        <p:nvSpPr>
          <p:cNvPr id="3" name="TextBox 2">
            <a:extLst>
              <a:ext uri="{FF2B5EF4-FFF2-40B4-BE49-F238E27FC236}">
                <a16:creationId xmlns:a16="http://schemas.microsoft.com/office/drawing/2014/main" id="{9394E36F-6884-4AED-91E7-B589A768E9EE}"/>
              </a:ext>
            </a:extLst>
          </p:cNvPr>
          <p:cNvSpPr txBox="1"/>
          <p:nvPr/>
        </p:nvSpPr>
        <p:spPr>
          <a:xfrm>
            <a:off x="1983260" y="5665573"/>
            <a:ext cx="6468760" cy="954107"/>
          </a:xfrm>
          <a:prstGeom prst="rect">
            <a:avLst/>
          </a:prstGeom>
          <a:noFill/>
        </p:spPr>
        <p:txBody>
          <a:bodyPr wrap="square" rtlCol="0">
            <a:spAutoFit/>
          </a:bodyPr>
          <a:lstStyle/>
          <a:p>
            <a:pPr algn="ctr"/>
            <a:r>
              <a:rPr lang="en-US" sz="2800" dirty="0"/>
              <a:t>Madame Hardy, Damask 1832</a:t>
            </a:r>
          </a:p>
          <a:p>
            <a:pPr algn="ctr"/>
            <a:r>
              <a:rPr lang="en-US" sz="2800" dirty="0"/>
              <a:t>Showing button eye and quartering</a:t>
            </a:r>
          </a:p>
        </p:txBody>
      </p:sp>
    </p:spTree>
    <p:extLst>
      <p:ext uri="{BB962C8B-B14F-4D97-AF65-F5344CB8AC3E}">
        <p14:creationId xmlns:p14="http://schemas.microsoft.com/office/powerpoint/2010/main" val="1782520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C965F4-81C6-46B1-8DBB-0E39892D6ECC}"/>
              </a:ext>
            </a:extLst>
          </p:cNvPr>
          <p:cNvSpPr/>
          <p:nvPr/>
        </p:nvSpPr>
        <p:spPr>
          <a:xfrm>
            <a:off x="1081604" y="385983"/>
            <a:ext cx="8820041" cy="5755422"/>
          </a:xfrm>
          <a:prstGeom prst="rect">
            <a:avLst/>
          </a:prstGeom>
        </p:spPr>
        <p:txBody>
          <a:bodyPr wrap="square">
            <a:spAutoFit/>
          </a:bodyPr>
          <a:lstStyle/>
          <a:p>
            <a:pPr>
              <a:spcBef>
                <a:spcPct val="50000"/>
              </a:spcBef>
              <a:buFont typeface="Wingdings" panose="05000000000000000000" pitchFamily="2" charset="2"/>
              <a:buChar char="Ø"/>
            </a:pPr>
            <a:r>
              <a:rPr lang="en-US" altLang="en-US" sz="3200" b="1" dirty="0">
                <a:latin typeface="Trebuchet MS" panose="020B0603020202020204" pitchFamily="34" charset="0"/>
                <a:cs typeface="Times New Roman" panose="02020603050405020304" pitchFamily="18" charset="0"/>
              </a:rPr>
              <a:t>Color:</a:t>
            </a:r>
            <a:br>
              <a:rPr lang="en-US" altLang="en-US" sz="3200" b="1" dirty="0">
                <a:latin typeface="Trebuchet MS" panose="020B0603020202020204" pitchFamily="34" charset="0"/>
                <a:cs typeface="Times New Roman" panose="02020603050405020304" pitchFamily="18" charset="0"/>
              </a:rPr>
            </a:br>
            <a:r>
              <a:rPr lang="en-US" altLang="en-US" sz="3200" dirty="0">
                <a:latin typeface="Trebuchet MS" panose="020B0603020202020204" pitchFamily="34" charset="0"/>
                <a:cs typeface="Times New Roman" panose="02020603050405020304" pitchFamily="18" charset="0"/>
              </a:rPr>
              <a:t>Stripes and color blotches are often typical in OGRs and are not faults. Colors may be subtle. </a:t>
            </a:r>
          </a:p>
          <a:p>
            <a:pPr>
              <a:spcBef>
                <a:spcPct val="50000"/>
              </a:spcBef>
              <a:buFont typeface="Wingdings" panose="05000000000000000000" pitchFamily="2" charset="2"/>
              <a:buChar char="Ø"/>
            </a:pPr>
            <a:r>
              <a:rPr lang="en-US" altLang="en-US" sz="3200" dirty="0">
                <a:latin typeface="Trebuchet MS" panose="020B0603020202020204" pitchFamily="34" charset="0"/>
                <a:cs typeface="Times New Roman" panose="02020603050405020304" pitchFamily="18" charset="0"/>
              </a:rPr>
              <a:t>However many Old Garden Roses react negatively to refrigeration by showing a bluing of the petals, which should be penalized</a:t>
            </a:r>
          </a:p>
          <a:p>
            <a:pPr>
              <a:spcBef>
                <a:spcPct val="50000"/>
              </a:spcBef>
              <a:buFont typeface="Wingdings" panose="05000000000000000000" pitchFamily="2" charset="2"/>
              <a:buChar char="Ø"/>
            </a:pPr>
            <a:r>
              <a:rPr lang="en-US" altLang="en-US" sz="3200" dirty="0">
                <a:latin typeface="Trebuchet MS" panose="020B0603020202020204" pitchFamily="34" charset="0"/>
                <a:cs typeface="Times New Roman" panose="02020603050405020304" pitchFamily="18" charset="0"/>
              </a:rPr>
              <a:t>The petals at the back of the bloom often become whitened or brown when the bloom is past its peak</a:t>
            </a:r>
          </a:p>
          <a:p>
            <a:pPr>
              <a:spcBef>
                <a:spcPct val="50000"/>
              </a:spcBef>
              <a:buFont typeface="Wingdings" panose="05000000000000000000" pitchFamily="2" charset="2"/>
              <a:buChar char="Ø"/>
            </a:pPr>
            <a:endParaRPr lang="en-US" altLang="en-US" sz="3200" dirty="0">
              <a:latin typeface="Trebuchet MS" panose="020B0603020202020204" pitchFamily="34" charset="0"/>
              <a:cs typeface="Times New Roman" panose="02020603050405020304" pitchFamily="18" charset="0"/>
            </a:endParaRPr>
          </a:p>
        </p:txBody>
      </p:sp>
    </p:spTree>
    <p:extLst>
      <p:ext uri="{BB962C8B-B14F-4D97-AF65-F5344CB8AC3E}">
        <p14:creationId xmlns:p14="http://schemas.microsoft.com/office/powerpoint/2010/main" val="1957652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189A49-09D8-407F-B4CC-4ECCB1DF2321}"/>
              </a:ext>
            </a:extLst>
          </p:cNvPr>
          <p:cNvSpPr txBox="1"/>
          <p:nvPr/>
        </p:nvSpPr>
        <p:spPr>
          <a:xfrm>
            <a:off x="450233" y="5781109"/>
            <a:ext cx="5805133" cy="954107"/>
          </a:xfrm>
          <a:prstGeom prst="rect">
            <a:avLst/>
          </a:prstGeom>
          <a:noFill/>
        </p:spPr>
        <p:txBody>
          <a:bodyPr wrap="square" rtlCol="0">
            <a:spAutoFit/>
          </a:bodyPr>
          <a:lstStyle/>
          <a:p>
            <a:pPr algn="ctr"/>
            <a:r>
              <a:rPr lang="en-US" sz="2800" dirty="0"/>
              <a:t>Normal spotting and “blotches” of Alain Blanchard </a:t>
            </a:r>
            <a:r>
              <a:rPr lang="en-US" sz="2800" dirty="0" err="1"/>
              <a:t>HGal</a:t>
            </a:r>
            <a:r>
              <a:rPr lang="en-US" sz="2800" dirty="0"/>
              <a:t> 1839</a:t>
            </a:r>
          </a:p>
        </p:txBody>
      </p:sp>
      <p:pic>
        <p:nvPicPr>
          <p:cNvPr id="1026" name="Picture 2">
            <a:extLst>
              <a:ext uri="{FF2B5EF4-FFF2-40B4-BE49-F238E27FC236}">
                <a16:creationId xmlns:a16="http://schemas.microsoft.com/office/drawing/2014/main" id="{82720DA6-4A3A-43CF-B5AE-5FFEB99C9F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646897"/>
            <a:ext cx="5486400" cy="5048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A968A2C-9CA0-BE66-C0A1-306D4DBBC91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14733" y="327810"/>
            <a:ext cx="5486400" cy="4114800"/>
          </a:xfrm>
          <a:prstGeom prst="rect">
            <a:avLst/>
          </a:prstGeom>
        </p:spPr>
      </p:pic>
      <p:sp>
        <p:nvSpPr>
          <p:cNvPr id="4" name="TextBox 3">
            <a:extLst>
              <a:ext uri="{FF2B5EF4-FFF2-40B4-BE49-F238E27FC236}">
                <a16:creationId xmlns:a16="http://schemas.microsoft.com/office/drawing/2014/main" id="{F6007083-3A30-870B-2FAF-FC94035A8F3C}"/>
              </a:ext>
            </a:extLst>
          </p:cNvPr>
          <p:cNvSpPr txBox="1"/>
          <p:nvPr/>
        </p:nvSpPr>
        <p:spPr>
          <a:xfrm>
            <a:off x="6586538" y="4657725"/>
            <a:ext cx="5486400" cy="2246769"/>
          </a:xfrm>
          <a:prstGeom prst="rect">
            <a:avLst/>
          </a:prstGeom>
          <a:noFill/>
        </p:spPr>
        <p:txBody>
          <a:bodyPr wrap="square" rtlCol="0">
            <a:spAutoFit/>
          </a:bodyPr>
          <a:lstStyle/>
          <a:p>
            <a:r>
              <a:rPr lang="en-US" sz="2800" dirty="0"/>
              <a:t>Alain Blanchard after a day of heat and dust in the horse barn. All substance lost, but stamens might fool you into thinking it is fresh</a:t>
            </a:r>
          </a:p>
        </p:txBody>
      </p:sp>
    </p:spTree>
    <p:extLst>
      <p:ext uri="{BB962C8B-B14F-4D97-AF65-F5344CB8AC3E}">
        <p14:creationId xmlns:p14="http://schemas.microsoft.com/office/powerpoint/2010/main" val="904267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22919B-A3D3-40FC-B5C6-0BC73433C80F}"/>
              </a:ext>
            </a:extLst>
          </p:cNvPr>
          <p:cNvSpPr>
            <a:spLocks noGrp="1"/>
          </p:cNvSpPr>
          <p:nvPr>
            <p:ph idx="1"/>
          </p:nvPr>
        </p:nvSpPr>
        <p:spPr>
          <a:xfrm>
            <a:off x="157163" y="1022779"/>
            <a:ext cx="10272711" cy="5270156"/>
          </a:xfrm>
        </p:spPr>
        <p:txBody>
          <a:bodyPr>
            <a:normAutofit fontScale="92500" lnSpcReduction="10000"/>
          </a:bodyPr>
          <a:lstStyle/>
          <a:p>
            <a:pPr>
              <a:buFont typeface="Wingdings" panose="05000000000000000000" pitchFamily="2" charset="2"/>
              <a:buChar char="Ø"/>
            </a:pPr>
            <a:r>
              <a:rPr lang="en-US" sz="2800" b="1" dirty="0"/>
              <a:t>Substance: </a:t>
            </a:r>
          </a:p>
          <a:p>
            <a:pPr>
              <a:buFont typeface="Wingdings" panose="05000000000000000000" pitchFamily="2" charset="2"/>
              <a:buChar char="Ø"/>
            </a:pPr>
            <a:r>
              <a:rPr lang="en-US" sz="2800" dirty="0"/>
              <a:t>Besides firmness in appearance, the color of both the upper and lower surfaces of the petals and the freshness of the stamens are good indicators of substance quality. </a:t>
            </a:r>
          </a:p>
          <a:p>
            <a:pPr>
              <a:buFont typeface="Wingdings" panose="05000000000000000000" pitchFamily="2" charset="2"/>
              <a:buChar char="Ø"/>
            </a:pPr>
            <a:r>
              <a:rPr lang="en-US" sz="2800" dirty="0"/>
              <a:t>Be aware, some varieties such as </a:t>
            </a:r>
            <a:r>
              <a:rPr lang="en-US" sz="2800" dirty="0" err="1"/>
              <a:t>Celsiana</a:t>
            </a:r>
            <a:r>
              <a:rPr lang="en-US" sz="2800" dirty="0"/>
              <a:t> have crinkly petals that may appear to have lost substance, unless you are familiar with the variety</a:t>
            </a:r>
          </a:p>
          <a:p>
            <a:pPr>
              <a:buFont typeface="Wingdings" panose="05000000000000000000" pitchFamily="2" charset="2"/>
              <a:buChar char="Ø"/>
            </a:pPr>
            <a:r>
              <a:rPr lang="en-US" sz="2800" b="1" dirty="0"/>
              <a:t>Stem and Foliage:</a:t>
            </a:r>
          </a:p>
          <a:p>
            <a:pPr>
              <a:buFont typeface="Wingdings" panose="05000000000000000000" pitchFamily="2" charset="2"/>
              <a:buChar char="Ø"/>
            </a:pPr>
            <a:r>
              <a:rPr lang="en-US" sz="2800" dirty="0"/>
              <a:t>Like climbers and some shrubs, many OGRs have short stems and may be exhibited stem on stem. An entry without a stem-on-</a:t>
            </a:r>
          </a:p>
          <a:p>
            <a:pPr>
              <a:buFont typeface="Wingdings" panose="05000000000000000000" pitchFamily="2" charset="2"/>
              <a:buChar char="Ø"/>
            </a:pPr>
            <a:r>
              <a:rPr lang="en-US" sz="2800" dirty="0"/>
              <a:t>stem will always be considered superior to an entry with stem-on-stem, all other factors being equal. </a:t>
            </a:r>
            <a:endParaRPr lang="en-US" dirty="0"/>
          </a:p>
        </p:txBody>
      </p:sp>
      <p:sp>
        <p:nvSpPr>
          <p:cNvPr id="4" name="Title 1">
            <a:extLst>
              <a:ext uri="{FF2B5EF4-FFF2-40B4-BE49-F238E27FC236}">
                <a16:creationId xmlns:a16="http://schemas.microsoft.com/office/drawing/2014/main" id="{986AFDAC-9F2C-40CA-B01D-66C719B7714A}"/>
              </a:ext>
            </a:extLst>
          </p:cNvPr>
          <p:cNvSpPr>
            <a:spLocks noGrp="1"/>
          </p:cNvSpPr>
          <p:nvPr>
            <p:ph type="title"/>
          </p:nvPr>
        </p:nvSpPr>
        <p:spPr>
          <a:xfrm>
            <a:off x="677690" y="179173"/>
            <a:ext cx="8596312" cy="860854"/>
          </a:xfrm>
        </p:spPr>
        <p:txBody>
          <a:bodyPr/>
          <a:lstStyle/>
          <a:p>
            <a:pPr algn="ctr"/>
            <a:r>
              <a:rPr lang="en-US" altLang="en-US" b="1" u="sng" dirty="0">
                <a:solidFill>
                  <a:srgbClr val="7030A0"/>
                </a:solidFill>
                <a:cs typeface="Times New Roman" panose="02020603050405020304" pitchFamily="18" charset="0"/>
              </a:rPr>
              <a:t>Judging Old Garden Roses</a:t>
            </a:r>
            <a:endParaRPr lang="en-US" dirty="0"/>
          </a:p>
        </p:txBody>
      </p:sp>
    </p:spTree>
    <p:extLst>
      <p:ext uri="{BB962C8B-B14F-4D97-AF65-F5344CB8AC3E}">
        <p14:creationId xmlns:p14="http://schemas.microsoft.com/office/powerpoint/2010/main" val="1416655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AE75DF-F272-43B1-AF07-6E0A0CC2DD3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4171" y="444071"/>
            <a:ext cx="3920276" cy="3513567"/>
          </a:xfrm>
          <a:prstGeom prst="rect">
            <a:avLst/>
          </a:prstGeom>
        </p:spPr>
      </p:pic>
      <p:sp>
        <p:nvSpPr>
          <p:cNvPr id="7" name="TextBox 6">
            <a:extLst>
              <a:ext uri="{FF2B5EF4-FFF2-40B4-BE49-F238E27FC236}">
                <a16:creationId xmlns:a16="http://schemas.microsoft.com/office/drawing/2014/main" id="{8CA47F31-4615-433E-B82C-3C4D97977F48}"/>
              </a:ext>
            </a:extLst>
          </p:cNvPr>
          <p:cNvSpPr txBox="1"/>
          <p:nvPr/>
        </p:nvSpPr>
        <p:spPr>
          <a:xfrm>
            <a:off x="496942" y="5459822"/>
            <a:ext cx="5680568" cy="954107"/>
          </a:xfrm>
          <a:prstGeom prst="rect">
            <a:avLst/>
          </a:prstGeom>
          <a:noFill/>
        </p:spPr>
        <p:txBody>
          <a:bodyPr wrap="square" rtlCol="0">
            <a:spAutoFit/>
          </a:bodyPr>
          <a:lstStyle/>
          <a:p>
            <a:pPr algn="ctr"/>
            <a:r>
              <a:rPr lang="en-US" sz="2800" dirty="0"/>
              <a:t>Loose variable crinkly form of </a:t>
            </a:r>
            <a:br>
              <a:rPr lang="en-US" sz="2800" dirty="0"/>
            </a:br>
            <a:r>
              <a:rPr lang="en-US" sz="2800" dirty="0" err="1"/>
              <a:t>Celsiana</a:t>
            </a:r>
            <a:r>
              <a:rPr lang="en-US" sz="2800" dirty="0"/>
              <a:t>, Damask &lt;1817</a:t>
            </a:r>
          </a:p>
        </p:txBody>
      </p:sp>
      <p:pic>
        <p:nvPicPr>
          <p:cNvPr id="3" name="Picture 2">
            <a:extLst>
              <a:ext uri="{FF2B5EF4-FFF2-40B4-BE49-F238E27FC236}">
                <a16:creationId xmlns:a16="http://schemas.microsoft.com/office/drawing/2014/main" id="{B75263F4-849E-32A5-A4A6-358AB59357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15182" y="444071"/>
            <a:ext cx="3724656" cy="4966208"/>
          </a:xfrm>
          <a:prstGeom prst="rect">
            <a:avLst/>
          </a:prstGeom>
        </p:spPr>
      </p:pic>
      <p:pic>
        <p:nvPicPr>
          <p:cNvPr id="5" name="Picture 4">
            <a:extLst>
              <a:ext uri="{FF2B5EF4-FFF2-40B4-BE49-F238E27FC236}">
                <a16:creationId xmlns:a16="http://schemas.microsoft.com/office/drawing/2014/main" id="{34D0173D-9F0D-75C7-8EA1-90708BEC241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01464" y="3310364"/>
            <a:ext cx="4590536" cy="3547636"/>
          </a:xfrm>
          <a:prstGeom prst="rect">
            <a:avLst/>
          </a:prstGeom>
        </p:spPr>
      </p:pic>
    </p:spTree>
    <p:extLst>
      <p:ext uri="{BB962C8B-B14F-4D97-AF65-F5344CB8AC3E}">
        <p14:creationId xmlns:p14="http://schemas.microsoft.com/office/powerpoint/2010/main" val="2119154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1EA6A9-AE03-4582-B5C4-42229EA9B1ED}"/>
              </a:ext>
            </a:extLst>
          </p:cNvPr>
          <p:cNvSpPr>
            <a:spLocks noGrp="1"/>
          </p:cNvSpPr>
          <p:nvPr>
            <p:ph idx="1"/>
          </p:nvPr>
        </p:nvSpPr>
        <p:spPr>
          <a:xfrm>
            <a:off x="504305" y="720436"/>
            <a:ext cx="8725362" cy="6400800"/>
          </a:xfrm>
        </p:spPr>
        <p:txBody>
          <a:bodyPr>
            <a:normAutofit/>
          </a:bodyPr>
          <a:lstStyle/>
          <a:p>
            <a:pPr>
              <a:buFont typeface="Wingdings" panose="05000000000000000000" pitchFamily="2" charset="2"/>
              <a:buChar char="Ø"/>
            </a:pPr>
            <a:r>
              <a:rPr lang="en-US" sz="3200" b="1" dirty="0"/>
              <a:t>Balance and Proportion</a:t>
            </a:r>
          </a:p>
          <a:p>
            <a:pPr>
              <a:buFont typeface="Wingdings" panose="05000000000000000000" pitchFamily="2" charset="2"/>
              <a:buChar char="Ø"/>
            </a:pPr>
            <a:r>
              <a:rPr lang="en-US" sz="3200" dirty="0"/>
              <a:t>Many OGRs produce blooms on short stems.  So the size of the bloom(s) may be disproportionate to the supporting stem and foliage.  An exhibit that does not show this disproportion should be considered superior to those that do.</a:t>
            </a:r>
          </a:p>
          <a:p>
            <a:pPr>
              <a:buFont typeface="Wingdings" panose="05000000000000000000" pitchFamily="2" charset="2"/>
              <a:buChar char="Ø"/>
            </a:pPr>
            <a:r>
              <a:rPr lang="en-US" sz="3200" b="1" dirty="0"/>
              <a:t>Size:</a:t>
            </a:r>
          </a:p>
          <a:p>
            <a:pPr>
              <a:buFont typeface="Wingdings" panose="05000000000000000000" pitchFamily="2" charset="2"/>
              <a:buChar char="Ø"/>
            </a:pPr>
            <a:r>
              <a:rPr lang="en-US" sz="3200" dirty="0"/>
              <a:t>Wide range of bloom size seen in OGRs.  Size must be judged on the basis of that which is typical for a given variety. </a:t>
            </a:r>
          </a:p>
          <a:p>
            <a:pPr>
              <a:buFont typeface="Wingdings" panose="05000000000000000000" pitchFamily="2" charset="2"/>
              <a:buChar char="Ø"/>
            </a:pPr>
            <a:endParaRPr lang="en-US" dirty="0"/>
          </a:p>
        </p:txBody>
      </p:sp>
      <p:sp>
        <p:nvSpPr>
          <p:cNvPr id="5" name="Title 1">
            <a:extLst>
              <a:ext uri="{FF2B5EF4-FFF2-40B4-BE49-F238E27FC236}">
                <a16:creationId xmlns:a16="http://schemas.microsoft.com/office/drawing/2014/main" id="{E95636A1-4051-4CEB-8127-56D0B367269F}"/>
              </a:ext>
            </a:extLst>
          </p:cNvPr>
          <p:cNvSpPr>
            <a:spLocks noGrp="1"/>
          </p:cNvSpPr>
          <p:nvPr>
            <p:ph type="title"/>
          </p:nvPr>
        </p:nvSpPr>
        <p:spPr>
          <a:xfrm>
            <a:off x="633528" y="38793"/>
            <a:ext cx="8596312" cy="803564"/>
          </a:xfrm>
        </p:spPr>
        <p:txBody>
          <a:bodyPr/>
          <a:lstStyle/>
          <a:p>
            <a:pPr algn="ctr"/>
            <a:r>
              <a:rPr lang="en-US" altLang="en-US" b="1" u="sng" dirty="0">
                <a:solidFill>
                  <a:srgbClr val="7030A0"/>
                </a:solidFill>
                <a:cs typeface="Times New Roman" panose="02020603050405020304" pitchFamily="18" charset="0"/>
              </a:rPr>
              <a:t>Judging Old Garden Roses</a:t>
            </a:r>
            <a:endParaRPr lang="en-US" dirty="0"/>
          </a:p>
        </p:txBody>
      </p:sp>
    </p:spTree>
    <p:extLst>
      <p:ext uri="{BB962C8B-B14F-4D97-AF65-F5344CB8AC3E}">
        <p14:creationId xmlns:p14="http://schemas.microsoft.com/office/powerpoint/2010/main" val="2686888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207" y="238298"/>
            <a:ext cx="8596668" cy="897775"/>
          </a:xfrm>
        </p:spPr>
        <p:txBody>
          <a:bodyPr/>
          <a:lstStyle/>
          <a:p>
            <a:pPr algn="ctr"/>
            <a:r>
              <a:rPr lang="en-US" altLang="en-US" b="1" u="sng" dirty="0">
                <a:solidFill>
                  <a:srgbClr val="7030A0"/>
                </a:solidFill>
                <a:latin typeface="+mn-lt"/>
                <a:cs typeface="Times New Roman" panose="02020603050405020304" pitchFamily="18" charset="0"/>
              </a:rPr>
              <a:t>Judging Old Garden Roses</a:t>
            </a:r>
            <a:endParaRPr lang="en-US" b="1" u="sng" dirty="0">
              <a:solidFill>
                <a:srgbClr val="7030A0"/>
              </a:solidFill>
              <a:latin typeface="+mn-lt"/>
              <a:cs typeface="Times New Roman" panose="02020603050405020304" pitchFamily="18" charset="0"/>
            </a:endParaRPr>
          </a:p>
        </p:txBody>
      </p:sp>
      <p:sp>
        <p:nvSpPr>
          <p:cNvPr id="3" name="Content Placeholder 2"/>
          <p:cNvSpPr>
            <a:spLocks noGrp="1"/>
          </p:cNvSpPr>
          <p:nvPr>
            <p:ph idx="1"/>
          </p:nvPr>
        </p:nvSpPr>
        <p:spPr>
          <a:xfrm>
            <a:off x="245072" y="1052946"/>
            <a:ext cx="9386608" cy="5846618"/>
          </a:xfrm>
        </p:spPr>
        <p:txBody>
          <a:bodyPr>
            <a:normAutofit fontScale="92500"/>
          </a:bodyPr>
          <a:lstStyle/>
          <a:p>
            <a:pPr>
              <a:spcBef>
                <a:spcPct val="50000"/>
              </a:spcBef>
              <a:buFont typeface="Wingdings" panose="05000000000000000000" pitchFamily="2" charset="2"/>
              <a:buChar char="Ø"/>
            </a:pPr>
            <a:endParaRPr lang="en-US" altLang="en-US" sz="2800" dirty="0">
              <a:latin typeface="Times New Roman" panose="02020603050405020304" pitchFamily="18" charset="0"/>
              <a:cs typeface="Times New Roman" panose="02020603050405020304" pitchFamily="18" charset="0"/>
            </a:endParaRPr>
          </a:p>
          <a:p>
            <a:pPr>
              <a:spcBef>
                <a:spcPct val="50000"/>
              </a:spcBef>
              <a:buFont typeface="Wingdings" panose="05000000000000000000" pitchFamily="2" charset="2"/>
              <a:buChar char="Ø"/>
            </a:pPr>
            <a:r>
              <a:rPr lang="en-US" altLang="en-US" sz="2800" b="1" dirty="0">
                <a:cs typeface="Times New Roman" panose="02020603050405020304" pitchFamily="18" charset="0"/>
              </a:rPr>
              <a:t>With all these differences then, how can a judge who doesn’t grow OGRs successfully judge them?</a:t>
            </a:r>
          </a:p>
          <a:p>
            <a:pPr>
              <a:spcBef>
                <a:spcPct val="50000"/>
              </a:spcBef>
              <a:buFont typeface="Wingdings" panose="05000000000000000000" pitchFamily="2" charset="2"/>
              <a:buChar char="Ø"/>
            </a:pPr>
            <a:r>
              <a:rPr lang="en-US" altLang="en-US" sz="2800" b="1" dirty="0">
                <a:cs typeface="Times New Roman" panose="02020603050405020304" pitchFamily="18" charset="0"/>
              </a:rPr>
              <a:t>Study the commonly grown OGRs seen at shows</a:t>
            </a:r>
            <a:r>
              <a:rPr lang="en-US" altLang="en-US" sz="2800" dirty="0">
                <a:cs typeface="Times New Roman" panose="02020603050405020304" pitchFamily="18" charset="0"/>
              </a:rPr>
              <a:t>. </a:t>
            </a:r>
          </a:p>
          <a:p>
            <a:pPr>
              <a:spcBef>
                <a:spcPct val="50000"/>
              </a:spcBef>
              <a:buFont typeface="Wingdings" panose="05000000000000000000" pitchFamily="2" charset="2"/>
              <a:buChar char="Ø"/>
            </a:pPr>
            <a:r>
              <a:rPr lang="en-US" altLang="en-US" sz="2800" b="1" dirty="0">
                <a:solidFill>
                  <a:schemeClr val="tx1"/>
                </a:solidFill>
                <a:cs typeface="Times New Roman" panose="02020603050405020304" pitchFamily="18" charset="0"/>
              </a:rPr>
              <a:t>If unsure of identification, ask another judge or judges. </a:t>
            </a:r>
          </a:p>
          <a:p>
            <a:pPr>
              <a:spcBef>
                <a:spcPct val="50000"/>
              </a:spcBef>
              <a:buFont typeface="Wingdings" panose="05000000000000000000" pitchFamily="2" charset="2"/>
              <a:buChar char="Ø"/>
            </a:pPr>
            <a:r>
              <a:rPr lang="en-US" sz="2800" b="1" dirty="0">
                <a:solidFill>
                  <a:srgbClr val="FF0000"/>
                </a:solidFill>
                <a:cs typeface="Times New Roman" panose="02020603050405020304" pitchFamily="18" charset="0"/>
              </a:rPr>
              <a:t>Before making any species or OGR rose award, the judge should check both the </a:t>
            </a:r>
            <a:r>
              <a:rPr lang="en-US" sz="2800" b="1" u="sng" dirty="0">
                <a:solidFill>
                  <a:srgbClr val="FF0000"/>
                </a:solidFill>
                <a:cs typeface="Times New Roman" panose="02020603050405020304" pitchFamily="18" charset="0"/>
              </a:rPr>
              <a:t>classification</a:t>
            </a:r>
            <a:r>
              <a:rPr lang="en-US" sz="2800" b="1" dirty="0">
                <a:solidFill>
                  <a:srgbClr val="FF0000"/>
                </a:solidFill>
                <a:cs typeface="Times New Roman" panose="02020603050405020304" pitchFamily="18" charset="0"/>
              </a:rPr>
              <a:t> and </a:t>
            </a:r>
            <a:r>
              <a:rPr lang="en-US" sz="2800" b="1" u="sng" dirty="0">
                <a:solidFill>
                  <a:srgbClr val="FF0000"/>
                </a:solidFill>
                <a:cs typeface="Times New Roman" panose="02020603050405020304" pitchFamily="18" charset="0"/>
              </a:rPr>
              <a:t>date of introduction </a:t>
            </a:r>
            <a:r>
              <a:rPr lang="en-US" sz="2800" b="1" dirty="0">
                <a:solidFill>
                  <a:srgbClr val="FF0000"/>
                </a:solidFill>
                <a:cs typeface="Times New Roman" panose="02020603050405020304" pitchFamily="18" charset="0"/>
              </a:rPr>
              <a:t>of the rose to which the award is to be given to verify that it is eligible to receive the award.</a:t>
            </a:r>
          </a:p>
          <a:p>
            <a:pPr>
              <a:spcBef>
                <a:spcPct val="50000"/>
              </a:spcBef>
              <a:buFont typeface="Wingdings" panose="05000000000000000000" pitchFamily="2" charset="2"/>
              <a:buChar char="Ø"/>
            </a:pPr>
            <a:r>
              <a:rPr lang="en-US" sz="3600" dirty="0">
                <a:cs typeface="Times New Roman" panose="02020603050405020304" pitchFamily="18" charset="0"/>
              </a:rPr>
              <a:t>Consider growing some!</a:t>
            </a:r>
          </a:p>
          <a:p>
            <a:pPr>
              <a:spcBef>
                <a:spcPct val="50000"/>
              </a:spcBef>
              <a:buFont typeface="Wingdings" panose="05000000000000000000" pitchFamily="2" charset="2"/>
              <a:buChar char="Ø"/>
            </a:pPr>
            <a:endParaRPr lang="en-US" sz="2800" dirty="0">
              <a:latin typeface="Times New Roman" panose="02020603050405020304" pitchFamily="18" charset="0"/>
              <a:cs typeface="Times New Roman" panose="02020603050405020304" pitchFamily="18" charset="0"/>
            </a:endParaRPr>
          </a:p>
          <a:p>
            <a:pPr>
              <a:spcBef>
                <a:spcPct val="50000"/>
              </a:spcBef>
              <a:buFontTx/>
              <a:buChar char="•"/>
            </a:pPr>
            <a:endParaRPr lang="en-US" sz="3500" dirty="0">
              <a:latin typeface="Times New Roman" panose="02020603050405020304" pitchFamily="18" charset="0"/>
              <a:cs typeface="Times New Roman" panose="02020603050405020304" pitchFamily="18" charset="0"/>
            </a:endParaRPr>
          </a:p>
          <a:p>
            <a:pPr>
              <a:spcBef>
                <a:spcPct val="50000"/>
              </a:spcBef>
              <a:buFontTx/>
              <a:buChar char="•"/>
            </a:pPr>
            <a:endParaRPr lang="en-US" dirty="0"/>
          </a:p>
        </p:txBody>
      </p:sp>
    </p:spTree>
    <p:extLst>
      <p:ext uri="{BB962C8B-B14F-4D97-AF65-F5344CB8AC3E}">
        <p14:creationId xmlns:p14="http://schemas.microsoft.com/office/powerpoint/2010/main" val="1119881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788" y="160713"/>
            <a:ext cx="8596668" cy="831272"/>
          </a:xfrm>
        </p:spPr>
        <p:txBody>
          <a:bodyPr>
            <a:normAutofit/>
          </a:bodyPr>
          <a:lstStyle/>
          <a:p>
            <a:pPr algn="ctr"/>
            <a:r>
              <a:rPr lang="en-US" sz="4000" b="1" u="sng" dirty="0">
                <a:solidFill>
                  <a:srgbClr val="7030A0"/>
                </a:solidFill>
                <a:cs typeface="Times New Roman" panose="02020603050405020304" pitchFamily="18" charset="0"/>
              </a:rPr>
              <a:t>PRESENCE OF SIDE BUDS</a:t>
            </a:r>
          </a:p>
        </p:txBody>
      </p:sp>
      <p:sp>
        <p:nvSpPr>
          <p:cNvPr id="3" name="Content Placeholder 2"/>
          <p:cNvSpPr>
            <a:spLocks noGrp="1"/>
          </p:cNvSpPr>
          <p:nvPr>
            <p:ph idx="1"/>
          </p:nvPr>
        </p:nvSpPr>
        <p:spPr>
          <a:xfrm>
            <a:off x="677333" y="1036321"/>
            <a:ext cx="9226607" cy="5741324"/>
          </a:xfrm>
        </p:spPr>
        <p:txBody>
          <a:bodyPr>
            <a:normAutofit fontScale="92500" lnSpcReduction="10000"/>
          </a:bodyPr>
          <a:lstStyle/>
          <a:p>
            <a:pPr>
              <a:spcBef>
                <a:spcPct val="0"/>
              </a:spcBef>
              <a:spcAft>
                <a:spcPts val="1000"/>
              </a:spcAft>
            </a:pPr>
            <a:r>
              <a:rPr lang="en-US" sz="3900" dirty="0">
                <a:latin typeface="+mj-lt"/>
                <a:cs typeface="Times New Roman" panose="02020603050405020304" pitchFamily="18" charset="0"/>
              </a:rPr>
              <a:t>Climbers, shrubs and OGRs do not have to be disbudded.</a:t>
            </a:r>
          </a:p>
          <a:p>
            <a:pPr>
              <a:spcBef>
                <a:spcPct val="0"/>
              </a:spcBef>
              <a:spcAft>
                <a:spcPts val="1000"/>
              </a:spcAft>
            </a:pPr>
            <a:r>
              <a:rPr lang="en-US" sz="3000" dirty="0">
                <a:latin typeface="+mj-lt"/>
                <a:cs typeface="Times New Roman" panose="02020603050405020304" pitchFamily="18" charset="0"/>
              </a:rPr>
              <a:t>Species and OGRs may be shown as one-bloom-per-stem, with or without side buds or with multiple florets with side buds.  There is no preference for judging purposes. </a:t>
            </a:r>
          </a:p>
          <a:p>
            <a:pPr>
              <a:spcBef>
                <a:spcPct val="0"/>
              </a:spcBef>
              <a:spcAft>
                <a:spcPts val="1000"/>
              </a:spcAft>
            </a:pPr>
            <a:r>
              <a:rPr lang="en-US" sz="3000" u="sng" dirty="0">
                <a:latin typeface="+mj-lt"/>
                <a:cs typeface="Times New Roman" panose="02020603050405020304" pitchFamily="18" charset="0"/>
              </a:rPr>
              <a:t>Side buds should enhance the overall beauty of the exhibit</a:t>
            </a:r>
            <a:r>
              <a:rPr lang="en-US" sz="3000" dirty="0">
                <a:latin typeface="+mj-lt"/>
                <a:cs typeface="Times New Roman" panose="02020603050405020304" pitchFamily="18" charset="0"/>
              </a:rPr>
              <a:t>.  Buds that detract from the overall appearance of the exhibit may be removed</a:t>
            </a:r>
          </a:p>
          <a:p>
            <a:pPr>
              <a:spcBef>
                <a:spcPct val="0"/>
              </a:spcBef>
              <a:spcAft>
                <a:spcPts val="1000"/>
              </a:spcAft>
            </a:pPr>
            <a:r>
              <a:rPr lang="en-US" sz="3000" dirty="0">
                <a:solidFill>
                  <a:schemeClr val="tx1"/>
                </a:solidFill>
                <a:latin typeface="+mj-lt"/>
                <a:cs typeface="Times New Roman" panose="02020603050405020304" pitchFamily="18" charset="0"/>
              </a:rPr>
              <a:t>Unwanted growth may be removed by the exhibitor.  In that case, points should be deducted for stem and foliage only if the residual scar is distracting.</a:t>
            </a:r>
          </a:p>
          <a:p>
            <a:pPr>
              <a:spcBef>
                <a:spcPct val="0"/>
              </a:spcBef>
              <a:spcAft>
                <a:spcPts val="1000"/>
              </a:spcAft>
            </a:pPr>
            <a:endParaRPr lang="en-US" sz="3200" dirty="0">
              <a:latin typeface="+mj-lt"/>
              <a:cs typeface="Times New Roman" panose="02020603050405020304" pitchFamily="18" charset="0"/>
            </a:endParaRPr>
          </a:p>
          <a:p>
            <a:endParaRPr lang="en-US" dirty="0"/>
          </a:p>
        </p:txBody>
      </p:sp>
    </p:spTree>
    <p:extLst>
      <p:ext uri="{BB962C8B-B14F-4D97-AF65-F5344CB8AC3E}">
        <p14:creationId xmlns:p14="http://schemas.microsoft.com/office/powerpoint/2010/main" val="3303984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solidFill>
                  <a:srgbClr val="7030A0"/>
                </a:solidFill>
                <a:cs typeface="Times New Roman" panose="02020603050405020304" pitchFamily="18" charset="0"/>
              </a:rPr>
              <a:t>OGRs and Species Awards</a:t>
            </a:r>
          </a:p>
        </p:txBody>
      </p:sp>
      <p:sp>
        <p:nvSpPr>
          <p:cNvPr id="4" name="TextBox 3">
            <a:extLst>
              <a:ext uri="{FF2B5EF4-FFF2-40B4-BE49-F238E27FC236}">
                <a16:creationId xmlns:a16="http://schemas.microsoft.com/office/drawing/2014/main" id="{596DF0F9-D189-A29E-647A-1705AE4E31A4}"/>
              </a:ext>
            </a:extLst>
          </p:cNvPr>
          <p:cNvSpPr txBox="1"/>
          <p:nvPr/>
        </p:nvSpPr>
        <p:spPr>
          <a:xfrm>
            <a:off x="96982" y="1270000"/>
            <a:ext cx="10432473" cy="6278642"/>
          </a:xfrm>
          <a:prstGeom prst="rect">
            <a:avLst/>
          </a:prstGeom>
          <a:noFill/>
        </p:spPr>
        <p:txBody>
          <a:bodyPr wrap="square" rtlCol="0">
            <a:spAutoFit/>
          </a:bodyPr>
          <a:lstStyle/>
          <a:p>
            <a:pPr>
              <a:lnSpc>
                <a:spcPct val="200000"/>
              </a:lnSpc>
            </a:pPr>
            <a:r>
              <a:rPr lang="en-US" sz="2400" b="1" i="1" dirty="0">
                <a:cs typeface="Times New Roman" panose="02020603050405020304" pitchFamily="18" charset="0"/>
              </a:rPr>
              <a:t>Genesis Award: </a:t>
            </a:r>
            <a:r>
              <a:rPr lang="en-US" sz="2400" dirty="0">
                <a:cs typeface="Times New Roman" panose="02020603050405020304" pitchFamily="18" charset="0"/>
              </a:rPr>
              <a:t>Best blue-ribbon-winning </a:t>
            </a:r>
            <a:r>
              <a:rPr lang="en-US" sz="2400" u="sng" dirty="0">
                <a:cs typeface="Times New Roman" panose="02020603050405020304" pitchFamily="18" charset="0"/>
              </a:rPr>
              <a:t>species </a:t>
            </a:r>
            <a:r>
              <a:rPr lang="en-US" sz="2400" dirty="0">
                <a:cs typeface="Times New Roman" panose="02020603050405020304" pitchFamily="18" charset="0"/>
              </a:rPr>
              <a:t>rose. The rose must belong to a classification under species (</a:t>
            </a:r>
            <a:r>
              <a:rPr lang="en-US" sz="2400" dirty="0" err="1">
                <a:cs typeface="Times New Roman" panose="02020603050405020304" pitchFamily="18" charset="0"/>
              </a:rPr>
              <a:t>Sp</a:t>
            </a:r>
            <a:r>
              <a:rPr lang="en-US" sz="2400" dirty="0">
                <a:cs typeface="Times New Roman" panose="02020603050405020304" pitchFamily="18" charset="0"/>
              </a:rPr>
              <a:t>) as designated in any of the ARS officially recognized publications. </a:t>
            </a:r>
          </a:p>
          <a:p>
            <a:pPr>
              <a:lnSpc>
                <a:spcPct val="200000"/>
              </a:lnSpc>
            </a:pPr>
            <a:r>
              <a:rPr lang="en-US" sz="2400" b="1" u="sng" dirty="0">
                <a:cs typeface="Times New Roman" panose="02020603050405020304" pitchFamily="18" charset="0"/>
              </a:rPr>
              <a:t>If</a:t>
            </a:r>
            <a:r>
              <a:rPr lang="en-US" sz="2400" b="1" dirty="0">
                <a:cs typeface="Times New Roman" panose="02020603050405020304" pitchFamily="18" charset="0"/>
              </a:rPr>
              <a:t> the Genesis Award is not offered, species roses may be entered in the OGR sections </a:t>
            </a:r>
            <a:r>
              <a:rPr lang="en-US" sz="2400" dirty="0">
                <a:cs typeface="Times New Roman" panose="02020603050405020304" pitchFamily="18" charset="0"/>
              </a:rPr>
              <a:t>and will then be eligible for the Dowager Queen Award or Victorian Award, depending on their date of introduction into commerce.</a:t>
            </a:r>
          </a:p>
          <a:p>
            <a:pPr>
              <a:lnSpc>
                <a:spcPct val="200000"/>
              </a:lnSpc>
            </a:pPr>
            <a:endParaRPr lang="en-US" sz="2400" dirty="0">
              <a:cs typeface="Times New Roman" panose="02020603050405020304" pitchFamily="18" charset="0"/>
            </a:endParaRPr>
          </a:p>
          <a:p>
            <a:endParaRPr lang="en-US" dirty="0"/>
          </a:p>
        </p:txBody>
      </p:sp>
    </p:spTree>
    <p:extLst>
      <p:ext uri="{BB962C8B-B14F-4D97-AF65-F5344CB8AC3E}">
        <p14:creationId xmlns:p14="http://schemas.microsoft.com/office/powerpoint/2010/main" val="1356517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097" y="208005"/>
            <a:ext cx="8596668" cy="890954"/>
          </a:xfrm>
        </p:spPr>
        <p:txBody>
          <a:bodyPr/>
          <a:lstStyle/>
          <a:p>
            <a:pPr algn="ctr"/>
            <a:r>
              <a:rPr lang="en-US" b="1" u="sng" dirty="0">
                <a:solidFill>
                  <a:srgbClr val="7030A0"/>
                </a:solidFill>
                <a:cs typeface="Times New Roman" panose="02020603050405020304" pitchFamily="18" charset="0"/>
              </a:rPr>
              <a:t>Dowager Queen</a:t>
            </a:r>
          </a:p>
        </p:txBody>
      </p:sp>
      <p:sp>
        <p:nvSpPr>
          <p:cNvPr id="3" name="Content Placeholder 2"/>
          <p:cNvSpPr>
            <a:spLocks noGrp="1"/>
          </p:cNvSpPr>
          <p:nvPr>
            <p:ph idx="1"/>
          </p:nvPr>
        </p:nvSpPr>
        <p:spPr>
          <a:xfrm>
            <a:off x="243967" y="803776"/>
            <a:ext cx="10070123" cy="3880773"/>
          </a:xfrm>
        </p:spPr>
        <p:txBody>
          <a:bodyPr>
            <a:noAutofit/>
          </a:bodyPr>
          <a:lstStyle/>
          <a:p>
            <a:pPr>
              <a:lnSpc>
                <a:spcPct val="150000"/>
              </a:lnSpc>
            </a:pPr>
            <a:r>
              <a:rPr lang="en-US" sz="3200" dirty="0">
                <a:latin typeface="+mj-lt"/>
                <a:cs typeface="Times New Roman" panose="02020603050405020304" pitchFamily="18" charset="0"/>
              </a:rPr>
              <a:t>Awarded to the best blue ribbon winning OGR variety introduced </a:t>
            </a:r>
            <a:r>
              <a:rPr lang="en-US" sz="3200" u="sng" dirty="0">
                <a:solidFill>
                  <a:srgbClr val="FF0000"/>
                </a:solidFill>
                <a:latin typeface="+mj-lt"/>
                <a:cs typeface="Times New Roman" panose="02020603050405020304" pitchFamily="18" charset="0"/>
              </a:rPr>
              <a:t>prior to 1867</a:t>
            </a:r>
            <a:r>
              <a:rPr lang="en-US" sz="3200" dirty="0">
                <a:latin typeface="+mj-lt"/>
                <a:cs typeface="Times New Roman" panose="02020603050405020304" pitchFamily="18" charset="0"/>
              </a:rPr>
              <a:t>, including any rose whose exact year of introduction is unknown but which is </a:t>
            </a:r>
            <a:r>
              <a:rPr lang="en-US" sz="3200" u="sng" dirty="0">
                <a:latin typeface="+mj-lt"/>
                <a:cs typeface="Times New Roman" panose="02020603050405020304" pitchFamily="18" charset="0"/>
              </a:rPr>
              <a:t>known</a:t>
            </a:r>
            <a:r>
              <a:rPr lang="en-US" sz="3200" dirty="0">
                <a:latin typeface="+mj-lt"/>
                <a:cs typeface="Times New Roman" panose="02020603050405020304" pitchFamily="18" charset="0"/>
              </a:rPr>
              <a:t> to have been in existence prior to 1867.</a:t>
            </a:r>
          </a:p>
          <a:p>
            <a:pPr>
              <a:lnSpc>
                <a:spcPct val="150000"/>
              </a:lnSpc>
            </a:pPr>
            <a:r>
              <a:rPr lang="en-US" sz="3200" dirty="0">
                <a:latin typeface="+mj-lt"/>
                <a:cs typeface="Times New Roman" panose="02020603050405020304" pitchFamily="18" charset="0"/>
              </a:rPr>
              <a:t>Dowager Queen eligible varieties are generally indicated by a “**” preceding the AEN in many ARS publications.</a:t>
            </a:r>
          </a:p>
          <a:p>
            <a:pPr>
              <a:lnSpc>
                <a:spcPct val="150000"/>
              </a:lnSpc>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4080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99" y="287539"/>
            <a:ext cx="10515600" cy="1811147"/>
          </a:xfrm>
        </p:spPr>
        <p:txBody>
          <a:bodyPr>
            <a:normAutofit/>
          </a:bodyPr>
          <a:lstStyle/>
          <a:p>
            <a:pPr marL="571500" indent="-571500" algn="ctr">
              <a:buFont typeface="Wingdings" panose="05000000000000000000" pitchFamily="2" charset="2"/>
              <a:buChar char="Ø"/>
            </a:pPr>
            <a:r>
              <a:rPr lang="en-US" altLang="en-US" b="1" u="sng" dirty="0">
                <a:solidFill>
                  <a:srgbClr val="7030A0"/>
                </a:solidFill>
                <a:latin typeface="+mn-lt"/>
                <a:cs typeface="Times New Roman" panose="02020603050405020304" pitchFamily="18" charset="0"/>
              </a:rPr>
              <a:t>Family Tree for the Genus (Rosa)</a:t>
            </a:r>
            <a:br>
              <a:rPr lang="en-US" altLang="en-US" b="1" u="sng" dirty="0">
                <a:solidFill>
                  <a:srgbClr val="7030A0"/>
                </a:solidFill>
                <a:latin typeface="+mn-lt"/>
                <a:cs typeface="Times New Roman" panose="02020603050405020304" pitchFamily="18" charset="0"/>
              </a:rPr>
            </a:br>
            <a:r>
              <a:rPr lang="en-US" altLang="en-US" b="1" u="sng" dirty="0">
                <a:solidFill>
                  <a:srgbClr val="7030A0"/>
                </a:solidFill>
                <a:latin typeface="+mn-lt"/>
                <a:cs typeface="Times New Roman" panose="02020603050405020304" pitchFamily="18" charset="0"/>
              </a:rPr>
              <a:t>approved by ARS, 1999</a:t>
            </a:r>
            <a:endParaRPr lang="en-US" b="1" u="sng" dirty="0">
              <a:solidFill>
                <a:srgbClr val="7030A0"/>
              </a:solidFill>
              <a:latin typeface="+mn-lt"/>
              <a:cs typeface="Times New Roman" panose="02020603050405020304" pitchFamily="18" charset="0"/>
            </a:endParaRPr>
          </a:p>
        </p:txBody>
      </p:sp>
      <p:sp>
        <p:nvSpPr>
          <p:cNvPr id="3" name="Content Placeholder 2"/>
          <p:cNvSpPr>
            <a:spLocks noGrp="1"/>
          </p:cNvSpPr>
          <p:nvPr>
            <p:ph idx="1"/>
          </p:nvPr>
        </p:nvSpPr>
        <p:spPr>
          <a:xfrm>
            <a:off x="2748742" y="1605465"/>
            <a:ext cx="5734396" cy="2589691"/>
          </a:xfrm>
        </p:spPr>
        <p:txBody>
          <a:bodyPr/>
          <a:lstStyle/>
          <a:p>
            <a:pPr algn="ctr"/>
            <a:r>
              <a:rPr lang="en-US" altLang="en-US" sz="4400" dirty="0">
                <a:solidFill>
                  <a:srgbClr val="7030A0"/>
                </a:solidFill>
                <a:cs typeface="Times New Roman" panose="02020603050405020304" pitchFamily="18" charset="0"/>
              </a:rPr>
              <a:t>Species Roses</a:t>
            </a:r>
          </a:p>
          <a:p>
            <a:pPr algn="ctr"/>
            <a:r>
              <a:rPr lang="en-US" altLang="en-US" sz="4400" dirty="0">
                <a:solidFill>
                  <a:srgbClr val="7030A0"/>
                </a:solidFill>
                <a:cs typeface="Times New Roman" panose="02020603050405020304" pitchFamily="18" charset="0"/>
              </a:rPr>
              <a:t> Old Garden Roses</a:t>
            </a:r>
          </a:p>
          <a:p>
            <a:pPr algn="ctr"/>
            <a:r>
              <a:rPr lang="en-US" altLang="en-US" sz="4400" dirty="0">
                <a:solidFill>
                  <a:srgbClr val="7030A0"/>
                </a:solidFill>
                <a:cs typeface="Times New Roman" panose="02020603050405020304" pitchFamily="18" charset="0"/>
              </a:rPr>
              <a:t>Modern Roses</a:t>
            </a:r>
          </a:p>
          <a:p>
            <a:endParaRPr lang="en-US" dirty="0"/>
          </a:p>
        </p:txBody>
      </p:sp>
      <p:sp>
        <p:nvSpPr>
          <p:cNvPr id="4" name="TextBox 3">
            <a:extLst>
              <a:ext uri="{FF2B5EF4-FFF2-40B4-BE49-F238E27FC236}">
                <a16:creationId xmlns:a16="http://schemas.microsoft.com/office/drawing/2014/main" id="{C7D169FF-ED87-41D2-B116-2F3ADAFC3B34}"/>
              </a:ext>
            </a:extLst>
          </p:cNvPr>
          <p:cNvSpPr txBox="1"/>
          <p:nvPr/>
        </p:nvSpPr>
        <p:spPr>
          <a:xfrm>
            <a:off x="764770" y="4001193"/>
            <a:ext cx="8894619" cy="1815882"/>
          </a:xfrm>
          <a:prstGeom prst="rect">
            <a:avLst/>
          </a:prstGeom>
          <a:noFill/>
        </p:spPr>
        <p:txBody>
          <a:bodyPr wrap="square" rtlCol="0">
            <a:spAutoFit/>
          </a:bodyPr>
          <a:lstStyle/>
          <a:p>
            <a:r>
              <a:rPr lang="en-US" sz="2800" dirty="0"/>
              <a:t>Species are the original naturally occurring varieties of roses. They are the original parents of the various Old Garden Rose varieties, which in time produced the Modern Rose varieties</a:t>
            </a:r>
          </a:p>
        </p:txBody>
      </p:sp>
    </p:spTree>
    <p:extLst>
      <p:ext uri="{BB962C8B-B14F-4D97-AF65-F5344CB8AC3E}">
        <p14:creationId xmlns:p14="http://schemas.microsoft.com/office/powerpoint/2010/main" val="1991560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617" y="266007"/>
            <a:ext cx="8596668" cy="725978"/>
          </a:xfrm>
        </p:spPr>
        <p:txBody>
          <a:bodyPr/>
          <a:lstStyle/>
          <a:p>
            <a:pPr algn="ctr"/>
            <a:r>
              <a:rPr lang="en-US" b="1" u="sng" dirty="0">
                <a:solidFill>
                  <a:srgbClr val="7030A0"/>
                </a:solidFill>
                <a:cs typeface="Times New Roman" panose="02020603050405020304" pitchFamily="18" charset="0"/>
              </a:rPr>
              <a:t>Victorian Rose Award</a:t>
            </a:r>
          </a:p>
        </p:txBody>
      </p:sp>
      <p:sp>
        <p:nvSpPr>
          <p:cNvPr id="3" name="Content Placeholder 2"/>
          <p:cNvSpPr>
            <a:spLocks noGrp="1"/>
          </p:cNvSpPr>
          <p:nvPr>
            <p:ph idx="1"/>
          </p:nvPr>
        </p:nvSpPr>
        <p:spPr>
          <a:xfrm>
            <a:off x="427952" y="935847"/>
            <a:ext cx="8596668" cy="3880773"/>
          </a:xfrm>
        </p:spPr>
        <p:txBody>
          <a:bodyPr>
            <a:noAutofit/>
          </a:bodyPr>
          <a:lstStyle/>
          <a:p>
            <a:pPr>
              <a:lnSpc>
                <a:spcPct val="150000"/>
              </a:lnSpc>
            </a:pPr>
            <a:r>
              <a:rPr lang="en-US" sz="3200" dirty="0">
                <a:latin typeface="+mj-lt"/>
                <a:cs typeface="Times New Roman" panose="02020603050405020304" pitchFamily="18" charset="0"/>
              </a:rPr>
              <a:t>Awarded to the best blue ribbon winning OGR introduced in 1867 or later, including recent introductions, or whose date of introduction, though in 1867 or after, is unknown.</a:t>
            </a:r>
          </a:p>
          <a:p>
            <a:pPr>
              <a:lnSpc>
                <a:spcPct val="150000"/>
              </a:lnSpc>
            </a:pPr>
            <a:r>
              <a:rPr lang="en-US" sz="3200" dirty="0">
                <a:latin typeface="+mj-lt"/>
                <a:cs typeface="Times New Roman" panose="02020603050405020304" pitchFamily="18" charset="0"/>
              </a:rPr>
              <a:t>Common example</a:t>
            </a:r>
          </a:p>
        </p:txBody>
      </p:sp>
    </p:spTree>
    <p:extLst>
      <p:ext uri="{BB962C8B-B14F-4D97-AF65-F5344CB8AC3E}">
        <p14:creationId xmlns:p14="http://schemas.microsoft.com/office/powerpoint/2010/main" val="3288889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168E86-9101-4D64-AAF2-3ACB5337D775}"/>
              </a:ext>
            </a:extLst>
          </p:cNvPr>
          <p:cNvSpPr/>
          <p:nvPr/>
        </p:nvSpPr>
        <p:spPr>
          <a:xfrm>
            <a:off x="394293" y="5677182"/>
            <a:ext cx="6096000" cy="954107"/>
          </a:xfrm>
          <a:prstGeom prst="rect">
            <a:avLst/>
          </a:prstGeom>
        </p:spPr>
        <p:txBody>
          <a:bodyPr>
            <a:spAutoFit/>
          </a:bodyPr>
          <a:lstStyle/>
          <a:p>
            <a:pPr algn="ctr"/>
            <a:r>
              <a:rPr lang="en-US" sz="2800" dirty="0">
                <a:cs typeface="Times New Roman" panose="02020603050405020304" pitchFamily="18" charset="0"/>
              </a:rPr>
              <a:t>Rose de </a:t>
            </a:r>
            <a:r>
              <a:rPr lang="en-US" sz="2800" dirty="0" err="1">
                <a:cs typeface="Times New Roman" panose="02020603050405020304" pitchFamily="18" charset="0"/>
              </a:rPr>
              <a:t>Rescht</a:t>
            </a:r>
            <a:r>
              <a:rPr lang="en-US" sz="2800" dirty="0">
                <a:cs typeface="Times New Roman" panose="02020603050405020304" pitchFamily="18" charset="0"/>
              </a:rPr>
              <a:t>, P about1880</a:t>
            </a:r>
          </a:p>
          <a:p>
            <a:pPr algn="ctr"/>
            <a:r>
              <a:rPr lang="en-US" sz="2800" dirty="0">
                <a:cs typeface="Times New Roman" panose="02020603050405020304" pitchFamily="18" charset="0"/>
              </a:rPr>
              <a:t>(sometimes listed as unknown date)</a:t>
            </a:r>
            <a:endParaRPr lang="en-US" sz="2800" dirty="0"/>
          </a:p>
        </p:txBody>
      </p:sp>
      <p:pic>
        <p:nvPicPr>
          <p:cNvPr id="3" name="Picture 2">
            <a:extLst>
              <a:ext uri="{FF2B5EF4-FFF2-40B4-BE49-F238E27FC236}">
                <a16:creationId xmlns:a16="http://schemas.microsoft.com/office/drawing/2014/main" id="{934FEF85-8DEC-489F-A791-F92143BA7D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0370" y="226711"/>
            <a:ext cx="5456515" cy="5263978"/>
          </a:xfrm>
          <a:prstGeom prst="rect">
            <a:avLst/>
          </a:prstGeom>
        </p:spPr>
      </p:pic>
      <p:pic>
        <p:nvPicPr>
          <p:cNvPr id="4" name="Picture 3">
            <a:extLst>
              <a:ext uri="{FF2B5EF4-FFF2-40B4-BE49-F238E27FC236}">
                <a16:creationId xmlns:a16="http://schemas.microsoft.com/office/drawing/2014/main" id="{9A881C20-50A8-D1A7-F27D-6C25E285B01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90134" y="247133"/>
            <a:ext cx="5361060" cy="3981215"/>
          </a:xfrm>
          <a:prstGeom prst="rect">
            <a:avLst/>
          </a:prstGeom>
        </p:spPr>
      </p:pic>
      <p:sp>
        <p:nvSpPr>
          <p:cNvPr id="5" name="TextBox 4">
            <a:extLst>
              <a:ext uri="{FF2B5EF4-FFF2-40B4-BE49-F238E27FC236}">
                <a16:creationId xmlns:a16="http://schemas.microsoft.com/office/drawing/2014/main" id="{AC70C6D0-7E64-343B-7ED2-9595FB3D9638}"/>
              </a:ext>
            </a:extLst>
          </p:cNvPr>
          <p:cNvSpPr txBox="1"/>
          <p:nvPr/>
        </p:nvSpPr>
        <p:spPr>
          <a:xfrm>
            <a:off x="6456064" y="4414841"/>
            <a:ext cx="5029200" cy="1384995"/>
          </a:xfrm>
          <a:prstGeom prst="rect">
            <a:avLst/>
          </a:prstGeom>
          <a:noFill/>
        </p:spPr>
        <p:txBody>
          <a:bodyPr wrap="square" rtlCol="0">
            <a:spAutoFit/>
          </a:bodyPr>
          <a:lstStyle/>
          <a:p>
            <a:r>
              <a:rPr lang="en-US" sz="2800" dirty="0"/>
              <a:t>Beautifully framed by foliage. A frequent winner of the Victorian Award</a:t>
            </a:r>
          </a:p>
        </p:txBody>
      </p:sp>
    </p:spTree>
    <p:extLst>
      <p:ext uri="{BB962C8B-B14F-4D97-AF65-F5344CB8AC3E}">
        <p14:creationId xmlns:p14="http://schemas.microsoft.com/office/powerpoint/2010/main" val="1042280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83B68-26EC-460A-B28C-A020284E4692}"/>
              </a:ext>
            </a:extLst>
          </p:cNvPr>
          <p:cNvSpPr>
            <a:spLocks noGrp="1"/>
          </p:cNvSpPr>
          <p:nvPr>
            <p:ph type="title"/>
          </p:nvPr>
        </p:nvSpPr>
        <p:spPr>
          <a:xfrm>
            <a:off x="677334" y="609600"/>
            <a:ext cx="8596668" cy="731520"/>
          </a:xfrm>
        </p:spPr>
        <p:txBody>
          <a:bodyPr/>
          <a:lstStyle/>
          <a:p>
            <a:pPr algn="ctr"/>
            <a:r>
              <a:rPr lang="en-US" dirty="0"/>
              <a:t>IMPORTANT OGR NOTES</a:t>
            </a:r>
          </a:p>
        </p:txBody>
      </p:sp>
      <p:sp>
        <p:nvSpPr>
          <p:cNvPr id="3" name="Content Placeholder 2">
            <a:extLst>
              <a:ext uri="{FF2B5EF4-FFF2-40B4-BE49-F238E27FC236}">
                <a16:creationId xmlns:a16="http://schemas.microsoft.com/office/drawing/2014/main" id="{00391D76-56AB-4E45-9747-8E11FC313B79}"/>
              </a:ext>
            </a:extLst>
          </p:cNvPr>
          <p:cNvSpPr>
            <a:spLocks noGrp="1"/>
          </p:cNvSpPr>
          <p:nvPr>
            <p:ph idx="1"/>
          </p:nvPr>
        </p:nvSpPr>
        <p:spPr>
          <a:xfrm>
            <a:off x="605290" y="1539906"/>
            <a:ext cx="8596668" cy="5210029"/>
          </a:xfrm>
        </p:spPr>
        <p:txBody>
          <a:bodyPr>
            <a:normAutofit/>
          </a:bodyPr>
          <a:lstStyle/>
          <a:p>
            <a:r>
              <a:rPr lang="en-US" sz="2800" dirty="0"/>
              <a:t>ALWAYS check an official ARS publication to check if an entry is a classification considered an OGR and what it’s date of introduction was.</a:t>
            </a:r>
          </a:p>
          <a:p>
            <a:r>
              <a:rPr lang="en-US" sz="2800" dirty="0"/>
              <a:t>BE AWARE that a rose introduced right up to the present day can be an OGR, if it is registered as such because of its breeding. It would be shown in the Victorian class.</a:t>
            </a:r>
          </a:p>
          <a:p>
            <a:r>
              <a:rPr lang="en-US" sz="2800" dirty="0"/>
              <a:t>Examples: Summer Blush, A 1974 and George Oliva, </a:t>
            </a:r>
            <a:r>
              <a:rPr lang="en-US" sz="2800" dirty="0" err="1"/>
              <a:t>Hmulti</a:t>
            </a:r>
            <a:r>
              <a:rPr lang="en-US" sz="2800" dirty="0"/>
              <a:t> 2009 and Treasure Trail M 2009</a:t>
            </a:r>
          </a:p>
        </p:txBody>
      </p:sp>
    </p:spTree>
    <p:extLst>
      <p:ext uri="{BB962C8B-B14F-4D97-AF65-F5344CB8AC3E}">
        <p14:creationId xmlns:p14="http://schemas.microsoft.com/office/powerpoint/2010/main" val="745119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87264-AEEA-49B5-B29D-6ED4F598FCC1}"/>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2000"/>
                    </a14:imgEffect>
                  </a14:imgLayer>
                </a14:imgProps>
              </a:ext>
              <a:ext uri="{28A0092B-C50C-407E-A947-70E740481C1C}">
                <a14:useLocalDpi xmlns:a14="http://schemas.microsoft.com/office/drawing/2010/main"/>
              </a:ext>
            </a:extLst>
          </a:blip>
          <a:stretch>
            <a:fillRect/>
          </a:stretch>
        </p:blipFill>
        <p:spPr>
          <a:xfrm>
            <a:off x="305486" y="154913"/>
            <a:ext cx="4278489" cy="3572558"/>
          </a:xfrm>
          <a:prstGeom prst="rect">
            <a:avLst/>
          </a:prstGeom>
        </p:spPr>
      </p:pic>
      <p:sp>
        <p:nvSpPr>
          <p:cNvPr id="3" name="TextBox 2">
            <a:extLst>
              <a:ext uri="{FF2B5EF4-FFF2-40B4-BE49-F238E27FC236}">
                <a16:creationId xmlns:a16="http://schemas.microsoft.com/office/drawing/2014/main" id="{0D216B72-CEBC-4CF6-AFE1-383B10F1E3A7}"/>
              </a:ext>
            </a:extLst>
          </p:cNvPr>
          <p:cNvSpPr txBox="1"/>
          <p:nvPr/>
        </p:nvSpPr>
        <p:spPr>
          <a:xfrm>
            <a:off x="0" y="3737951"/>
            <a:ext cx="4207475" cy="830997"/>
          </a:xfrm>
          <a:prstGeom prst="rect">
            <a:avLst/>
          </a:prstGeom>
          <a:noFill/>
        </p:spPr>
        <p:txBody>
          <a:bodyPr wrap="square" rtlCol="0">
            <a:spAutoFit/>
          </a:bodyPr>
          <a:lstStyle/>
          <a:p>
            <a:pPr algn="ctr"/>
            <a:r>
              <a:rPr lang="en-US" sz="2400" dirty="0"/>
              <a:t>Button eye in </a:t>
            </a:r>
            <a:br>
              <a:rPr lang="en-US" sz="2400" dirty="0"/>
            </a:br>
            <a:r>
              <a:rPr lang="en-US" sz="2400" dirty="0"/>
              <a:t>Summer Blush, Alba 1974</a:t>
            </a:r>
          </a:p>
        </p:txBody>
      </p:sp>
      <p:pic>
        <p:nvPicPr>
          <p:cNvPr id="5" name="Picture 4">
            <a:extLst>
              <a:ext uri="{FF2B5EF4-FFF2-40B4-BE49-F238E27FC236}">
                <a16:creationId xmlns:a16="http://schemas.microsoft.com/office/drawing/2014/main" id="{BD9BBC91-88E4-B9D7-27D5-40529D0F8B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57624" y="2391380"/>
            <a:ext cx="4225153" cy="3696226"/>
          </a:xfrm>
          <a:prstGeom prst="rect">
            <a:avLst/>
          </a:prstGeom>
        </p:spPr>
      </p:pic>
      <p:sp>
        <p:nvSpPr>
          <p:cNvPr id="6" name="TextBox 5">
            <a:extLst>
              <a:ext uri="{FF2B5EF4-FFF2-40B4-BE49-F238E27FC236}">
                <a16:creationId xmlns:a16="http://schemas.microsoft.com/office/drawing/2014/main" id="{C77BEA12-1727-3971-04E7-5FB1003360B3}"/>
              </a:ext>
            </a:extLst>
          </p:cNvPr>
          <p:cNvSpPr txBox="1"/>
          <p:nvPr/>
        </p:nvSpPr>
        <p:spPr>
          <a:xfrm>
            <a:off x="2978729" y="6241422"/>
            <a:ext cx="5710364" cy="461665"/>
          </a:xfrm>
          <a:prstGeom prst="rect">
            <a:avLst/>
          </a:prstGeom>
          <a:noFill/>
        </p:spPr>
        <p:txBody>
          <a:bodyPr wrap="square" rtlCol="0">
            <a:spAutoFit/>
          </a:bodyPr>
          <a:lstStyle/>
          <a:p>
            <a:r>
              <a:rPr lang="en-US" sz="2400" dirty="0"/>
              <a:t>Mossy buds on Treasure Trail, Moss 2009</a:t>
            </a:r>
          </a:p>
        </p:txBody>
      </p:sp>
      <p:pic>
        <p:nvPicPr>
          <p:cNvPr id="8" name="Picture 7">
            <a:extLst>
              <a:ext uri="{FF2B5EF4-FFF2-40B4-BE49-F238E27FC236}">
                <a16:creationId xmlns:a16="http://schemas.microsoft.com/office/drawing/2014/main" id="{C77630CC-D405-989F-3301-4007434AE9D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02687" y="279716"/>
            <a:ext cx="3632228" cy="4842971"/>
          </a:xfrm>
          <a:prstGeom prst="rect">
            <a:avLst/>
          </a:prstGeom>
        </p:spPr>
      </p:pic>
      <p:sp>
        <p:nvSpPr>
          <p:cNvPr id="9" name="TextBox 8">
            <a:extLst>
              <a:ext uri="{FF2B5EF4-FFF2-40B4-BE49-F238E27FC236}">
                <a16:creationId xmlns:a16="http://schemas.microsoft.com/office/drawing/2014/main" id="{6331C3DD-FF22-E964-D20A-092A1D51F039}"/>
              </a:ext>
            </a:extLst>
          </p:cNvPr>
          <p:cNvSpPr txBox="1"/>
          <p:nvPr/>
        </p:nvSpPr>
        <p:spPr>
          <a:xfrm>
            <a:off x="8467419" y="5337101"/>
            <a:ext cx="3472982" cy="830997"/>
          </a:xfrm>
          <a:prstGeom prst="rect">
            <a:avLst/>
          </a:prstGeom>
          <a:noFill/>
        </p:spPr>
        <p:txBody>
          <a:bodyPr wrap="square" rtlCol="0">
            <a:spAutoFit/>
          </a:bodyPr>
          <a:lstStyle/>
          <a:p>
            <a:r>
              <a:rPr lang="en-US" sz="2400" dirty="0"/>
              <a:t>Trailing habit of George Oliva , </a:t>
            </a:r>
            <a:r>
              <a:rPr lang="en-US" sz="2400" dirty="0" err="1"/>
              <a:t>Hmulti</a:t>
            </a:r>
            <a:r>
              <a:rPr lang="en-US" sz="2400" dirty="0"/>
              <a:t> 2017</a:t>
            </a:r>
          </a:p>
        </p:txBody>
      </p:sp>
    </p:spTree>
    <p:extLst>
      <p:ext uri="{BB962C8B-B14F-4D97-AF65-F5344CB8AC3E}">
        <p14:creationId xmlns:p14="http://schemas.microsoft.com/office/powerpoint/2010/main" val="1458278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825801"/>
            <a:ext cx="11651672" cy="4093428"/>
          </a:xfrm>
          <a:prstGeom prst="rect">
            <a:avLst/>
          </a:prstGeom>
        </p:spPr>
        <p:txBody>
          <a:bodyPr wrap="square">
            <a:spAutoFit/>
          </a:bodyPr>
          <a:lstStyle/>
          <a:p>
            <a:pPr algn="ctr"/>
            <a:r>
              <a:rPr lang="en-US" sz="4000" b="1" i="1" u="sng" dirty="0">
                <a:solidFill>
                  <a:srgbClr val="7030A0"/>
                </a:solidFill>
                <a:latin typeface="+mj-lt"/>
                <a:cs typeface="Times New Roman" panose="02020603050405020304" pitchFamily="18" charset="0"/>
              </a:rPr>
              <a:t>SHRUBS :</a:t>
            </a:r>
            <a:r>
              <a:rPr lang="en-US" sz="4000" dirty="0">
                <a:solidFill>
                  <a:srgbClr val="7030A0"/>
                </a:solidFill>
                <a:latin typeface="+mj-lt"/>
                <a:cs typeface="Times New Roman" panose="02020603050405020304" pitchFamily="18" charset="0"/>
              </a:rPr>
              <a:t>  </a:t>
            </a:r>
            <a:endParaRPr lang="en-US" sz="3200" dirty="0">
              <a:solidFill>
                <a:srgbClr val="7030A0"/>
              </a:solidFill>
              <a:latin typeface="+mj-lt"/>
              <a:cs typeface="Times New Roman" panose="02020603050405020304" pitchFamily="18" charset="0"/>
            </a:endParaRPr>
          </a:p>
          <a:p>
            <a:pPr marL="914400" indent="-857250"/>
            <a:r>
              <a:rPr lang="en-US" sz="3200" dirty="0">
                <a:solidFill>
                  <a:srgbClr val="7030A0"/>
                </a:solidFill>
                <a:latin typeface="+mj-lt"/>
                <a:cs typeface="Times New Roman" panose="02020603050405020304" pitchFamily="18" charset="0"/>
              </a:rPr>
              <a:t>	</a:t>
            </a:r>
            <a:r>
              <a:rPr lang="en-US" sz="3200" dirty="0">
                <a:latin typeface="+mj-lt"/>
                <a:cs typeface="Times New Roman" panose="02020603050405020304" pitchFamily="18" charset="0"/>
              </a:rPr>
              <a:t> The shrub class consists of a large, diverse group of roses which </a:t>
            </a:r>
            <a:r>
              <a:rPr lang="en-US" sz="3200" b="1" u="sng" dirty="0">
                <a:latin typeface="+mj-lt"/>
                <a:cs typeface="Times New Roman" panose="02020603050405020304" pitchFamily="18" charset="0"/>
              </a:rPr>
              <a:t>do not </a:t>
            </a:r>
            <a:r>
              <a:rPr lang="en-US" sz="3200" b="1" dirty="0">
                <a:latin typeface="+mj-lt"/>
                <a:cs typeface="Times New Roman" panose="02020603050405020304" pitchFamily="18" charset="0"/>
              </a:rPr>
              <a:t>predate 1867 </a:t>
            </a:r>
            <a:r>
              <a:rPr lang="en-US" sz="3200" dirty="0">
                <a:latin typeface="+mj-lt"/>
                <a:cs typeface="Times New Roman" panose="02020603050405020304" pitchFamily="18" charset="0"/>
              </a:rPr>
              <a:t>and which do not fit easily into the already established classes</a:t>
            </a:r>
          </a:p>
          <a:p>
            <a:pPr marL="914400" indent="-857250"/>
            <a:endParaRPr lang="en-US" sz="3200" dirty="0">
              <a:latin typeface="+mj-lt"/>
              <a:cs typeface="Times New Roman" panose="02020603050405020304" pitchFamily="18" charset="0"/>
            </a:endParaRPr>
          </a:p>
          <a:p>
            <a:pPr marL="914400" indent="-857250" algn="ctr"/>
            <a:r>
              <a:rPr lang="en-US" sz="3200" dirty="0">
                <a:latin typeface="+mj-lt"/>
                <a:cs typeface="Times New Roman" panose="02020603050405020304" pitchFamily="18" charset="0"/>
              </a:rPr>
              <a:t>Shrubs are divided into two major groups: </a:t>
            </a:r>
          </a:p>
          <a:p>
            <a:pPr marL="914400" indent="-857250" algn="ctr"/>
            <a:r>
              <a:rPr lang="en-US" sz="3200" u="sng" dirty="0">
                <a:latin typeface="+mj-lt"/>
                <a:cs typeface="Times New Roman" panose="02020603050405020304" pitchFamily="18" charset="0"/>
              </a:rPr>
              <a:t>CLASSIC</a:t>
            </a:r>
            <a:r>
              <a:rPr lang="en-US" sz="3200" dirty="0">
                <a:latin typeface="+mj-lt"/>
                <a:cs typeface="Times New Roman" panose="02020603050405020304" pitchFamily="18" charset="0"/>
              </a:rPr>
              <a:t> and </a:t>
            </a:r>
            <a:r>
              <a:rPr lang="en-US" sz="3200" u="sng" dirty="0">
                <a:latin typeface="+mj-lt"/>
                <a:cs typeface="Times New Roman" panose="02020603050405020304" pitchFamily="18" charset="0"/>
              </a:rPr>
              <a:t>MODERN</a:t>
            </a:r>
          </a:p>
          <a:p>
            <a:pPr marL="914400" indent="-857250" algn="ctr"/>
            <a:endParaRPr lang="en-US" sz="2800" u="sng" dirty="0">
              <a:latin typeface="+mj-lt"/>
              <a:cs typeface="Times New Roman" panose="02020603050405020304" pitchFamily="18" charset="0"/>
            </a:endParaRPr>
          </a:p>
        </p:txBody>
      </p:sp>
    </p:spTree>
    <p:extLst>
      <p:ext uri="{BB962C8B-B14F-4D97-AF65-F5344CB8AC3E}">
        <p14:creationId xmlns:p14="http://schemas.microsoft.com/office/powerpoint/2010/main" val="2854275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52A9-45A6-E46C-2862-CB238125785D}"/>
              </a:ext>
            </a:extLst>
          </p:cNvPr>
          <p:cNvSpPr>
            <a:spLocks noGrp="1"/>
          </p:cNvSpPr>
          <p:nvPr>
            <p:ph type="title"/>
          </p:nvPr>
        </p:nvSpPr>
        <p:spPr>
          <a:xfrm>
            <a:off x="843589" y="138545"/>
            <a:ext cx="9713575" cy="6941127"/>
          </a:xfrm>
        </p:spPr>
        <p:txBody>
          <a:bodyPr>
            <a:normAutofit fontScale="90000"/>
          </a:bodyPr>
          <a:lstStyle/>
          <a:p>
            <a:r>
              <a:rPr lang="en-US" b="1" dirty="0">
                <a:solidFill>
                  <a:schemeClr val="tx1"/>
                </a:solidFill>
              </a:rPr>
              <a:t>CAUTION:</a:t>
            </a:r>
            <a:br>
              <a:rPr lang="en-US" dirty="0">
                <a:solidFill>
                  <a:schemeClr val="tx1"/>
                </a:solidFill>
              </a:rPr>
            </a:br>
            <a:r>
              <a:rPr lang="en-US" dirty="0">
                <a:solidFill>
                  <a:schemeClr val="tx1"/>
                </a:solidFill>
              </a:rPr>
              <a:t>There are roses which appear to be climbers (like Sally Holmes (S) or Ilse Krohn Superior (</a:t>
            </a:r>
            <a:r>
              <a:rPr lang="en-US" dirty="0" err="1">
                <a:solidFill>
                  <a:schemeClr val="tx1"/>
                </a:solidFill>
              </a:rPr>
              <a:t>Hkor</a:t>
            </a:r>
            <a:r>
              <a:rPr lang="en-US" dirty="0">
                <a:solidFill>
                  <a:schemeClr val="tx1"/>
                </a:solidFill>
              </a:rPr>
              <a:t>), which are actually classified as shrubs. </a:t>
            </a:r>
            <a:br>
              <a:rPr lang="en-US" dirty="0">
                <a:solidFill>
                  <a:schemeClr val="tx1"/>
                </a:solidFill>
              </a:rPr>
            </a:br>
            <a:br>
              <a:rPr lang="en-US" dirty="0">
                <a:solidFill>
                  <a:schemeClr val="tx1"/>
                </a:solidFill>
              </a:rPr>
            </a:br>
            <a:r>
              <a:rPr lang="en-US" dirty="0">
                <a:solidFill>
                  <a:schemeClr val="tx1"/>
                </a:solidFill>
              </a:rPr>
              <a:t>Don’t be embarrassed to check your Handbook For Selecting Roses or other reference unless you are quite sure of a class.</a:t>
            </a:r>
            <a:br>
              <a:rPr lang="en-US" dirty="0">
                <a:solidFill>
                  <a:schemeClr val="tx1"/>
                </a:solidFill>
              </a:rPr>
            </a:br>
            <a:br>
              <a:rPr lang="en-US" dirty="0">
                <a:solidFill>
                  <a:schemeClr val="tx1"/>
                </a:solidFill>
              </a:rPr>
            </a:br>
            <a:r>
              <a:rPr lang="en-US" dirty="0">
                <a:solidFill>
                  <a:schemeClr val="tx1"/>
                </a:solidFill>
              </a:rPr>
              <a:t>CLASSIFICATIONS ARE NOT CARVED IN STONE.</a:t>
            </a:r>
            <a:br>
              <a:rPr lang="en-US" dirty="0">
                <a:solidFill>
                  <a:schemeClr val="tx1"/>
                </a:solidFill>
              </a:rPr>
            </a:br>
            <a:r>
              <a:rPr lang="en-US" dirty="0">
                <a:solidFill>
                  <a:schemeClr val="tx1"/>
                </a:solidFill>
              </a:rPr>
              <a:t>There have been many changes over the years</a:t>
            </a:r>
            <a:br>
              <a:rPr lang="en-US" dirty="0">
                <a:solidFill>
                  <a:schemeClr val="tx1"/>
                </a:solidFill>
              </a:rPr>
            </a:br>
            <a:br>
              <a:rPr lang="en-US" dirty="0">
                <a:solidFill>
                  <a:schemeClr val="tx1"/>
                </a:solidFill>
              </a:rPr>
            </a:br>
            <a:r>
              <a:rPr lang="en-US" dirty="0">
                <a:solidFill>
                  <a:schemeClr val="tx1"/>
                </a:solidFill>
              </a:rPr>
              <a:t>Older references will often have outdated classification</a:t>
            </a:r>
          </a:p>
        </p:txBody>
      </p:sp>
    </p:spTree>
    <p:extLst>
      <p:ext uri="{BB962C8B-B14F-4D97-AF65-F5344CB8AC3E}">
        <p14:creationId xmlns:p14="http://schemas.microsoft.com/office/powerpoint/2010/main" val="3836534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63571"/>
            <a:ext cx="10515600" cy="6056909"/>
          </a:xfrm>
        </p:spPr>
        <p:txBody>
          <a:bodyPr>
            <a:normAutofit fontScale="25000" lnSpcReduction="20000"/>
          </a:bodyPr>
          <a:lstStyle/>
          <a:p>
            <a:pPr lvl="1" algn="ctr">
              <a:buFont typeface="Wingdings" panose="05000000000000000000" pitchFamily="2" charset="2"/>
              <a:buChar char="Ø"/>
            </a:pPr>
            <a:r>
              <a:rPr lang="en-US" sz="11200" dirty="0"/>
              <a:t> </a:t>
            </a:r>
            <a:r>
              <a:rPr lang="en-US" sz="11200" u="sng" dirty="0"/>
              <a:t> </a:t>
            </a:r>
            <a:r>
              <a:rPr lang="en-US" sz="14400" b="1" u="sng" dirty="0">
                <a:solidFill>
                  <a:srgbClr val="7030A0"/>
                </a:solidFill>
                <a:latin typeface="+mj-lt"/>
                <a:cs typeface="Times New Roman" panose="02020603050405020304" pitchFamily="18" charset="0"/>
              </a:rPr>
              <a:t>Classic Shrubs</a:t>
            </a:r>
            <a:r>
              <a:rPr lang="en-US" sz="14400" dirty="0">
                <a:latin typeface="+mj-lt"/>
                <a:cs typeface="Times New Roman" panose="02020603050405020304" pitchFamily="18" charset="0"/>
              </a:rPr>
              <a:t>: </a:t>
            </a:r>
          </a:p>
          <a:p>
            <a:pPr lvl="2"/>
            <a:r>
              <a:rPr lang="en-US" sz="12800" dirty="0">
                <a:latin typeface="Times New Roman" panose="02020603050405020304" pitchFamily="18" charset="0"/>
                <a:cs typeface="Times New Roman" panose="02020603050405020304" pitchFamily="18" charset="0"/>
              </a:rPr>
              <a:t> </a:t>
            </a:r>
            <a:r>
              <a:rPr lang="en-US" sz="11200" b="1" dirty="0">
                <a:latin typeface="+mj-lt"/>
                <a:cs typeface="Times New Roman" panose="02020603050405020304" pitchFamily="18" charset="0"/>
              </a:rPr>
              <a:t>Hybrid Kordesii (HKor) </a:t>
            </a:r>
            <a:r>
              <a:rPr lang="en-US" sz="11200" dirty="0">
                <a:latin typeface="+mj-lt"/>
                <a:cs typeface="Times New Roman" panose="02020603050405020304" pitchFamily="18" charset="0"/>
              </a:rPr>
              <a:t>i.e. Cape Diamond, Dortmund, Party Hardy, Ilsa Krohn Superior</a:t>
            </a:r>
          </a:p>
          <a:p>
            <a:pPr marL="914400" lvl="2" indent="0">
              <a:buNone/>
            </a:pPr>
            <a:endParaRPr lang="en-US" sz="11200" dirty="0">
              <a:latin typeface="+mj-lt"/>
              <a:cs typeface="Times New Roman" panose="02020603050405020304" pitchFamily="18" charset="0"/>
            </a:endParaRPr>
          </a:p>
          <a:p>
            <a:pPr lvl="2"/>
            <a:r>
              <a:rPr lang="en-US" sz="11200" dirty="0">
                <a:latin typeface="+mj-lt"/>
                <a:cs typeface="Times New Roman" panose="02020603050405020304" pitchFamily="18" charset="0"/>
              </a:rPr>
              <a:t>  </a:t>
            </a:r>
            <a:r>
              <a:rPr lang="en-US" sz="11200" b="1" dirty="0">
                <a:latin typeface="+mj-lt"/>
                <a:cs typeface="Times New Roman" panose="02020603050405020304" pitchFamily="18" charset="0"/>
              </a:rPr>
              <a:t>Hybrid Musk (HMsk) </a:t>
            </a:r>
            <a:r>
              <a:rPr lang="en-US" sz="11200" dirty="0">
                <a:latin typeface="+mj-lt"/>
                <a:cs typeface="Times New Roman" panose="02020603050405020304" pitchFamily="18" charset="0"/>
              </a:rPr>
              <a:t>i.e. Darlow’s Enigma, Ballerina, Felicia, Hera’s Song</a:t>
            </a:r>
          </a:p>
          <a:p>
            <a:pPr marL="914400" lvl="2" indent="0">
              <a:buNone/>
            </a:pPr>
            <a:endParaRPr lang="en-US" sz="11200" dirty="0">
              <a:latin typeface="+mj-lt"/>
              <a:cs typeface="Times New Roman" panose="02020603050405020304" pitchFamily="18" charset="0"/>
            </a:endParaRPr>
          </a:p>
          <a:p>
            <a:pPr lvl="2"/>
            <a:r>
              <a:rPr lang="en-US" sz="11200" dirty="0">
                <a:latin typeface="+mj-lt"/>
                <a:cs typeface="Times New Roman" panose="02020603050405020304" pitchFamily="18" charset="0"/>
              </a:rPr>
              <a:t>  </a:t>
            </a:r>
            <a:r>
              <a:rPr lang="en-US" sz="11200" b="1" dirty="0">
                <a:latin typeface="+mj-lt"/>
                <a:cs typeface="Times New Roman" panose="02020603050405020304" pitchFamily="18" charset="0"/>
              </a:rPr>
              <a:t>Hybrid Rugosa (HRug)  </a:t>
            </a:r>
            <a:r>
              <a:rPr lang="en-US" sz="11200" dirty="0">
                <a:latin typeface="+mj-lt"/>
                <a:cs typeface="Times New Roman" panose="02020603050405020304" pitchFamily="18" charset="0"/>
              </a:rPr>
              <a:t>i.e. Therese Bugnet, Linda Campbell</a:t>
            </a:r>
          </a:p>
          <a:p>
            <a:pPr lvl="2"/>
            <a:endParaRPr lang="en-US" sz="11200" dirty="0">
              <a:cs typeface="Times New Roman" panose="02020603050405020304" pitchFamily="18" charset="0"/>
            </a:endParaRPr>
          </a:p>
          <a:p>
            <a:pPr lvl="2"/>
            <a:r>
              <a:rPr lang="en-US" sz="11200" dirty="0">
                <a:cs typeface="Times New Roman" panose="02020603050405020304" pitchFamily="18" charset="0"/>
              </a:rPr>
              <a:t> </a:t>
            </a:r>
            <a:r>
              <a:rPr lang="en-US" sz="11200" b="1" dirty="0">
                <a:cs typeface="Times New Roman" panose="02020603050405020304" pitchFamily="18" charset="0"/>
              </a:rPr>
              <a:t>Hybrid </a:t>
            </a:r>
            <a:r>
              <a:rPr lang="en-US" sz="11200" b="1" dirty="0" err="1">
                <a:cs typeface="Times New Roman" panose="02020603050405020304" pitchFamily="18" charset="0"/>
              </a:rPr>
              <a:t>Moyesii</a:t>
            </a:r>
            <a:r>
              <a:rPr lang="en-US" sz="11200" b="1" dirty="0">
                <a:cs typeface="Times New Roman" panose="02020603050405020304" pitchFamily="18" charset="0"/>
              </a:rPr>
              <a:t> (</a:t>
            </a:r>
            <a:r>
              <a:rPr lang="en-US" sz="11200" b="1" dirty="0" err="1">
                <a:cs typeface="Times New Roman" panose="02020603050405020304" pitchFamily="18" charset="0"/>
              </a:rPr>
              <a:t>HMoy</a:t>
            </a:r>
            <a:r>
              <a:rPr lang="en-US" sz="11200" b="1" dirty="0">
                <a:cs typeface="Times New Roman" panose="02020603050405020304" pitchFamily="18" charset="0"/>
              </a:rPr>
              <a:t>) </a:t>
            </a:r>
            <a:r>
              <a:rPr lang="en-US" sz="11200" dirty="0">
                <a:cs typeface="Times New Roman" panose="02020603050405020304" pitchFamily="18" charset="0"/>
              </a:rPr>
              <a:t>i.e. Nevada</a:t>
            </a:r>
          </a:p>
          <a:p>
            <a:pPr lvl="2"/>
            <a:endParaRPr lang="en-US" sz="11200" dirty="0">
              <a:latin typeface="+mj-lt"/>
              <a:cs typeface="Times New Roman" panose="02020603050405020304" pitchFamily="18" charset="0"/>
            </a:endParaRPr>
          </a:p>
          <a:p>
            <a:pPr marL="914400" lvl="2" indent="0">
              <a:buNone/>
            </a:pPr>
            <a:endParaRPr lang="en-US" sz="11200" dirty="0">
              <a:latin typeface="Times New Roman" panose="02020603050405020304" pitchFamily="18" charset="0"/>
              <a:cs typeface="Times New Roman" panose="02020603050405020304" pitchFamily="18" charset="0"/>
            </a:endParaRPr>
          </a:p>
          <a:p>
            <a:pPr marL="914400" lvl="2" indent="0">
              <a:buNone/>
            </a:pPr>
            <a:endParaRPr lang="en-US" sz="11200" dirty="0">
              <a:latin typeface="Times New Roman" panose="02020603050405020304" pitchFamily="18" charset="0"/>
              <a:cs typeface="Times New Roman" panose="02020603050405020304" pitchFamily="18" charset="0"/>
            </a:endParaRPr>
          </a:p>
          <a:p>
            <a:pPr marL="914400" lvl="2" indent="0">
              <a:buNone/>
            </a:pPr>
            <a:endParaRPr lang="en-US" sz="3200" dirty="0">
              <a:latin typeface="Times New Roman" panose="02020603050405020304" pitchFamily="18" charset="0"/>
              <a:cs typeface="Times New Roman" panose="02020603050405020304" pitchFamily="18" charset="0"/>
            </a:endParaRPr>
          </a:p>
          <a:p>
            <a:pPr marL="914400" lvl="2" indent="0">
              <a:buNone/>
            </a:pPr>
            <a:endParaRPr lang="en-US" sz="3200" dirty="0">
              <a:latin typeface="Times New Roman" panose="02020603050405020304" pitchFamily="18" charset="0"/>
              <a:cs typeface="Times New Roman" panose="02020603050405020304" pitchFamily="18" charset="0"/>
            </a:endParaRPr>
          </a:p>
          <a:p>
            <a:pPr lvl="2"/>
            <a:endParaRPr lang="en-US" sz="3200" dirty="0">
              <a:latin typeface="Times New Roman" panose="02020603050405020304" pitchFamily="18" charset="0"/>
              <a:cs typeface="Times New Roman" panose="02020603050405020304" pitchFamily="18" charset="0"/>
            </a:endParaRPr>
          </a:p>
          <a:p>
            <a:pPr lvl="2"/>
            <a:endParaRPr lang="en-US" sz="3200" dirty="0">
              <a:latin typeface="Times New Roman" panose="02020603050405020304" pitchFamily="18" charset="0"/>
              <a:cs typeface="Times New Roman" panose="02020603050405020304" pitchFamily="18" charset="0"/>
            </a:endParaRPr>
          </a:p>
          <a:p>
            <a:pPr marL="914400" lvl="2" indent="0">
              <a:buNone/>
            </a:pP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56798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CC2861-5821-4D03-A117-7B933BF0BD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2703" y="2052174"/>
            <a:ext cx="3104252" cy="2753651"/>
          </a:xfrm>
          <a:prstGeom prst="rect">
            <a:avLst/>
          </a:prstGeom>
        </p:spPr>
      </p:pic>
      <p:sp>
        <p:nvSpPr>
          <p:cNvPr id="9" name="TextBox 8">
            <a:extLst>
              <a:ext uri="{FF2B5EF4-FFF2-40B4-BE49-F238E27FC236}">
                <a16:creationId xmlns:a16="http://schemas.microsoft.com/office/drawing/2014/main" id="{C6006833-FE98-4E51-8A07-087408C9C6DB}"/>
              </a:ext>
            </a:extLst>
          </p:cNvPr>
          <p:cNvSpPr txBox="1"/>
          <p:nvPr/>
        </p:nvSpPr>
        <p:spPr>
          <a:xfrm>
            <a:off x="705394" y="146304"/>
            <a:ext cx="7451054" cy="707886"/>
          </a:xfrm>
          <a:prstGeom prst="rect">
            <a:avLst/>
          </a:prstGeom>
          <a:noFill/>
        </p:spPr>
        <p:txBody>
          <a:bodyPr wrap="square" rtlCol="0">
            <a:spAutoFit/>
          </a:bodyPr>
          <a:lstStyle/>
          <a:p>
            <a:pPr lvl="2"/>
            <a:r>
              <a:rPr lang="en-US" sz="2000" b="1" dirty="0">
                <a:cs typeface="Times New Roman" panose="02020603050405020304" pitchFamily="18" charset="0"/>
              </a:rPr>
              <a:t>Hybrid </a:t>
            </a:r>
            <a:r>
              <a:rPr lang="en-US" sz="2000" b="1" dirty="0" err="1">
                <a:cs typeface="Times New Roman" panose="02020603050405020304" pitchFamily="18" charset="0"/>
              </a:rPr>
              <a:t>Kordesii</a:t>
            </a:r>
            <a:r>
              <a:rPr lang="en-US" sz="2000" b="1" dirty="0">
                <a:cs typeface="Times New Roman" panose="02020603050405020304" pitchFamily="18" charset="0"/>
              </a:rPr>
              <a:t> (</a:t>
            </a:r>
            <a:r>
              <a:rPr lang="en-US" sz="2000" b="1" dirty="0" err="1">
                <a:cs typeface="Times New Roman" panose="02020603050405020304" pitchFamily="18" charset="0"/>
              </a:rPr>
              <a:t>HKor</a:t>
            </a:r>
            <a:r>
              <a:rPr lang="en-US" sz="2000" b="1" dirty="0">
                <a:cs typeface="Times New Roman" panose="02020603050405020304" pitchFamily="18" charset="0"/>
              </a:rPr>
              <a:t>) </a:t>
            </a:r>
            <a:r>
              <a:rPr lang="en-US" sz="2000" dirty="0">
                <a:cs typeface="Times New Roman" panose="02020603050405020304" pitchFamily="18" charset="0"/>
              </a:rPr>
              <a:t>i.e. Cape Diamond, Dortmund, Nouvelle France (Party Hardy), </a:t>
            </a:r>
            <a:r>
              <a:rPr lang="en-US" sz="2000" dirty="0" err="1">
                <a:cs typeface="Times New Roman" panose="02020603050405020304" pitchFamily="18" charset="0"/>
              </a:rPr>
              <a:t>Ilsa</a:t>
            </a:r>
            <a:r>
              <a:rPr lang="en-US" sz="2000" dirty="0">
                <a:cs typeface="Times New Roman" panose="02020603050405020304" pitchFamily="18" charset="0"/>
              </a:rPr>
              <a:t> </a:t>
            </a:r>
            <a:r>
              <a:rPr lang="en-US" sz="2000" dirty="0" err="1">
                <a:cs typeface="Times New Roman" panose="02020603050405020304" pitchFamily="18" charset="0"/>
              </a:rPr>
              <a:t>Krohn</a:t>
            </a:r>
            <a:r>
              <a:rPr lang="en-US" sz="2000" dirty="0">
                <a:cs typeface="Times New Roman" panose="02020603050405020304" pitchFamily="18" charset="0"/>
              </a:rPr>
              <a:t> Superior</a:t>
            </a:r>
          </a:p>
        </p:txBody>
      </p:sp>
      <p:sp>
        <p:nvSpPr>
          <p:cNvPr id="10" name="Rectangle 9">
            <a:extLst>
              <a:ext uri="{FF2B5EF4-FFF2-40B4-BE49-F238E27FC236}">
                <a16:creationId xmlns:a16="http://schemas.microsoft.com/office/drawing/2014/main" id="{5384007F-9C06-4D4C-89DA-2C36542BBFD6}"/>
              </a:ext>
            </a:extLst>
          </p:cNvPr>
          <p:cNvSpPr/>
          <p:nvPr/>
        </p:nvSpPr>
        <p:spPr>
          <a:xfrm>
            <a:off x="1294309" y="5086452"/>
            <a:ext cx="1461041" cy="369332"/>
          </a:xfrm>
          <a:prstGeom prst="rect">
            <a:avLst/>
          </a:prstGeom>
        </p:spPr>
        <p:txBody>
          <a:bodyPr wrap="none">
            <a:spAutoFit/>
          </a:bodyPr>
          <a:lstStyle/>
          <a:p>
            <a:r>
              <a:rPr lang="en-US" dirty="0">
                <a:cs typeface="Times New Roman" panose="02020603050405020304" pitchFamily="18" charset="0"/>
              </a:rPr>
              <a:t>Party Hardy </a:t>
            </a:r>
            <a:endParaRPr lang="en-US" dirty="0"/>
          </a:p>
        </p:txBody>
      </p:sp>
      <p:sp>
        <p:nvSpPr>
          <p:cNvPr id="11" name="Rectangle 10">
            <a:extLst>
              <a:ext uri="{FF2B5EF4-FFF2-40B4-BE49-F238E27FC236}">
                <a16:creationId xmlns:a16="http://schemas.microsoft.com/office/drawing/2014/main" id="{3C2CCFF6-DA97-4D15-8D05-250D7E4CCCE5}"/>
              </a:ext>
            </a:extLst>
          </p:cNvPr>
          <p:cNvSpPr/>
          <p:nvPr/>
        </p:nvSpPr>
        <p:spPr>
          <a:xfrm>
            <a:off x="8072075" y="5668320"/>
            <a:ext cx="1667444" cy="369332"/>
          </a:xfrm>
          <a:prstGeom prst="rect">
            <a:avLst/>
          </a:prstGeom>
        </p:spPr>
        <p:txBody>
          <a:bodyPr wrap="none">
            <a:spAutoFit/>
          </a:bodyPr>
          <a:lstStyle/>
          <a:p>
            <a:r>
              <a:rPr lang="en-US" dirty="0">
                <a:cs typeface="Times New Roman" panose="02020603050405020304" pitchFamily="18" charset="0"/>
              </a:rPr>
              <a:t>Cape Diamond</a:t>
            </a:r>
            <a:endParaRPr lang="en-US" dirty="0"/>
          </a:p>
        </p:txBody>
      </p:sp>
      <p:pic>
        <p:nvPicPr>
          <p:cNvPr id="12" name="Picture 11">
            <a:extLst>
              <a:ext uri="{FF2B5EF4-FFF2-40B4-BE49-F238E27FC236}">
                <a16:creationId xmlns:a16="http://schemas.microsoft.com/office/drawing/2014/main" id="{69F48D1F-904C-4F47-83B4-92E9D22F4EE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397173" y="840005"/>
            <a:ext cx="3017248" cy="4755288"/>
          </a:xfrm>
          <a:prstGeom prst="rect">
            <a:avLst/>
          </a:prstGeom>
        </p:spPr>
      </p:pic>
      <p:pic>
        <p:nvPicPr>
          <p:cNvPr id="13" name="Picture 12">
            <a:extLst>
              <a:ext uri="{FF2B5EF4-FFF2-40B4-BE49-F238E27FC236}">
                <a16:creationId xmlns:a16="http://schemas.microsoft.com/office/drawing/2014/main" id="{01FDBBA6-6478-4A23-95AF-CDEACB9968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14535" y="2060624"/>
            <a:ext cx="3002750" cy="3522073"/>
          </a:xfrm>
          <a:prstGeom prst="rect">
            <a:avLst/>
          </a:prstGeom>
        </p:spPr>
      </p:pic>
      <p:sp>
        <p:nvSpPr>
          <p:cNvPr id="14" name="TextBox 13">
            <a:extLst>
              <a:ext uri="{FF2B5EF4-FFF2-40B4-BE49-F238E27FC236}">
                <a16:creationId xmlns:a16="http://schemas.microsoft.com/office/drawing/2014/main" id="{A6868C45-D037-4756-89DA-0ACA00BE0F58}"/>
              </a:ext>
            </a:extLst>
          </p:cNvPr>
          <p:cNvSpPr txBox="1"/>
          <p:nvPr/>
        </p:nvSpPr>
        <p:spPr>
          <a:xfrm>
            <a:off x="4119926" y="5852986"/>
            <a:ext cx="2351314" cy="369332"/>
          </a:xfrm>
          <a:prstGeom prst="rect">
            <a:avLst/>
          </a:prstGeom>
          <a:noFill/>
        </p:spPr>
        <p:txBody>
          <a:bodyPr wrap="square" rtlCol="0">
            <a:spAutoFit/>
          </a:bodyPr>
          <a:lstStyle/>
          <a:p>
            <a:r>
              <a:rPr lang="en-US">
                <a:cs typeface="Times New Roman" panose="02020603050405020304" pitchFamily="18" charset="0"/>
              </a:rPr>
              <a:t>Ilsa Krohn Superior</a:t>
            </a:r>
            <a:endParaRPr lang="en-US" dirty="0"/>
          </a:p>
        </p:txBody>
      </p:sp>
    </p:spTree>
    <p:extLst>
      <p:ext uri="{BB962C8B-B14F-4D97-AF65-F5344CB8AC3E}">
        <p14:creationId xmlns:p14="http://schemas.microsoft.com/office/powerpoint/2010/main" val="1527418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01FAB4-6E12-49D9-8DA3-876B34ABEF37}"/>
              </a:ext>
            </a:extLst>
          </p:cNvPr>
          <p:cNvSpPr txBox="1"/>
          <p:nvPr/>
        </p:nvSpPr>
        <p:spPr>
          <a:xfrm>
            <a:off x="1499616" y="470263"/>
            <a:ext cx="7372677" cy="707886"/>
          </a:xfrm>
          <a:prstGeom prst="rect">
            <a:avLst/>
          </a:prstGeom>
          <a:noFill/>
        </p:spPr>
        <p:txBody>
          <a:bodyPr wrap="square" rtlCol="0">
            <a:spAutoFit/>
          </a:bodyPr>
          <a:lstStyle/>
          <a:p>
            <a:r>
              <a:rPr lang="en-US" sz="2000" b="1" dirty="0">
                <a:cs typeface="Times New Roman" panose="02020603050405020304" pitchFamily="18" charset="0"/>
              </a:rPr>
              <a:t>Hybrid Musk (</a:t>
            </a:r>
            <a:r>
              <a:rPr lang="en-US" sz="2000" b="1" dirty="0" err="1">
                <a:cs typeface="Times New Roman" panose="02020603050405020304" pitchFamily="18" charset="0"/>
              </a:rPr>
              <a:t>HMsk</a:t>
            </a:r>
            <a:r>
              <a:rPr lang="en-US" sz="2000" b="1" dirty="0">
                <a:cs typeface="Times New Roman" panose="02020603050405020304" pitchFamily="18" charset="0"/>
              </a:rPr>
              <a:t>) </a:t>
            </a:r>
            <a:r>
              <a:rPr lang="en-US" sz="2000" dirty="0">
                <a:cs typeface="Times New Roman" panose="02020603050405020304" pitchFamily="18" charset="0"/>
              </a:rPr>
              <a:t>i.e. </a:t>
            </a:r>
            <a:r>
              <a:rPr lang="en-US" sz="2000" dirty="0" err="1">
                <a:cs typeface="Times New Roman" panose="02020603050405020304" pitchFamily="18" charset="0"/>
              </a:rPr>
              <a:t>Darlow’s</a:t>
            </a:r>
            <a:r>
              <a:rPr lang="en-US" sz="2000" dirty="0">
                <a:cs typeface="Times New Roman" panose="02020603050405020304" pitchFamily="18" charset="0"/>
              </a:rPr>
              <a:t> Enigma, Ballerina, Felicia, Hera’s Song</a:t>
            </a:r>
            <a:endParaRPr lang="en-US" dirty="0"/>
          </a:p>
        </p:txBody>
      </p:sp>
      <p:pic>
        <p:nvPicPr>
          <p:cNvPr id="6" name="Picture 5">
            <a:extLst>
              <a:ext uri="{FF2B5EF4-FFF2-40B4-BE49-F238E27FC236}">
                <a16:creationId xmlns:a16="http://schemas.microsoft.com/office/drawing/2014/main" id="{99239143-C0E2-4CD8-AF32-8C3D66D5ED78}"/>
              </a:ext>
            </a:extLst>
          </p:cNvPr>
          <p:cNvPicPr>
            <a:picLocks noChangeAspect="1"/>
          </p:cNvPicPr>
          <p:nvPr/>
        </p:nvPicPr>
        <p:blipFill>
          <a:blip r:embed="rId3"/>
          <a:stretch>
            <a:fillRect/>
          </a:stretch>
        </p:blipFill>
        <p:spPr>
          <a:xfrm>
            <a:off x="138942" y="1188424"/>
            <a:ext cx="4253661" cy="3190246"/>
          </a:xfrm>
          <a:prstGeom prst="rect">
            <a:avLst/>
          </a:prstGeom>
        </p:spPr>
      </p:pic>
      <p:sp>
        <p:nvSpPr>
          <p:cNvPr id="7" name="TextBox 6">
            <a:extLst>
              <a:ext uri="{FF2B5EF4-FFF2-40B4-BE49-F238E27FC236}">
                <a16:creationId xmlns:a16="http://schemas.microsoft.com/office/drawing/2014/main" id="{03DE6106-B60D-4CF8-80C8-1296BF7F8AF3}"/>
              </a:ext>
            </a:extLst>
          </p:cNvPr>
          <p:cNvSpPr txBox="1"/>
          <p:nvPr/>
        </p:nvSpPr>
        <p:spPr>
          <a:xfrm>
            <a:off x="1661596" y="4540649"/>
            <a:ext cx="1123406" cy="369332"/>
          </a:xfrm>
          <a:prstGeom prst="rect">
            <a:avLst/>
          </a:prstGeom>
          <a:noFill/>
        </p:spPr>
        <p:txBody>
          <a:bodyPr wrap="square" rtlCol="0">
            <a:spAutoFit/>
          </a:bodyPr>
          <a:lstStyle/>
          <a:p>
            <a:r>
              <a:rPr lang="en-US" dirty="0">
                <a:cs typeface="Times New Roman" panose="02020603050405020304" pitchFamily="18" charset="0"/>
              </a:rPr>
              <a:t>Ballerina</a:t>
            </a:r>
            <a:endParaRPr lang="en-US" dirty="0"/>
          </a:p>
        </p:txBody>
      </p:sp>
      <p:pic>
        <p:nvPicPr>
          <p:cNvPr id="8" name="Picture 7">
            <a:extLst>
              <a:ext uri="{FF2B5EF4-FFF2-40B4-BE49-F238E27FC236}">
                <a16:creationId xmlns:a16="http://schemas.microsoft.com/office/drawing/2014/main" id="{AC529C02-7F1A-431B-9B9B-36DBADA26BBB}"/>
              </a:ext>
            </a:extLst>
          </p:cNvPr>
          <p:cNvPicPr>
            <a:picLocks noChangeAspect="1"/>
          </p:cNvPicPr>
          <p:nvPr/>
        </p:nvPicPr>
        <p:blipFill>
          <a:blip r:embed="rId4"/>
          <a:stretch>
            <a:fillRect/>
          </a:stretch>
        </p:blipFill>
        <p:spPr>
          <a:xfrm>
            <a:off x="6299780" y="1092054"/>
            <a:ext cx="4180114" cy="3135086"/>
          </a:xfrm>
          <a:prstGeom prst="rect">
            <a:avLst/>
          </a:prstGeom>
        </p:spPr>
      </p:pic>
      <p:sp>
        <p:nvSpPr>
          <p:cNvPr id="11" name="TextBox 10">
            <a:extLst>
              <a:ext uri="{FF2B5EF4-FFF2-40B4-BE49-F238E27FC236}">
                <a16:creationId xmlns:a16="http://schemas.microsoft.com/office/drawing/2014/main" id="{5EDCF678-E2F7-408F-9C15-713CCF511784}"/>
              </a:ext>
            </a:extLst>
          </p:cNvPr>
          <p:cNvSpPr txBox="1"/>
          <p:nvPr/>
        </p:nvSpPr>
        <p:spPr>
          <a:xfrm>
            <a:off x="8109422" y="4410021"/>
            <a:ext cx="1013677" cy="369332"/>
          </a:xfrm>
          <a:prstGeom prst="rect">
            <a:avLst/>
          </a:prstGeom>
          <a:noFill/>
        </p:spPr>
        <p:txBody>
          <a:bodyPr wrap="square" rtlCol="0">
            <a:spAutoFit/>
          </a:bodyPr>
          <a:lstStyle/>
          <a:p>
            <a:r>
              <a:rPr lang="en-US" dirty="0">
                <a:cs typeface="Times New Roman" panose="02020603050405020304" pitchFamily="18" charset="0"/>
              </a:rPr>
              <a:t>Felicia</a:t>
            </a:r>
            <a:endParaRPr lang="en-US" dirty="0"/>
          </a:p>
        </p:txBody>
      </p:sp>
      <p:pic>
        <p:nvPicPr>
          <p:cNvPr id="12" name="Picture 11">
            <a:extLst>
              <a:ext uri="{FF2B5EF4-FFF2-40B4-BE49-F238E27FC236}">
                <a16:creationId xmlns:a16="http://schemas.microsoft.com/office/drawing/2014/main" id="{24FC1CB9-1180-4450-A504-226E5A52A466}"/>
              </a:ext>
            </a:extLst>
          </p:cNvPr>
          <p:cNvPicPr>
            <a:picLocks noChangeAspect="1"/>
          </p:cNvPicPr>
          <p:nvPr/>
        </p:nvPicPr>
        <p:blipFill>
          <a:blip r:embed="rId5"/>
          <a:stretch>
            <a:fillRect/>
          </a:stretch>
        </p:blipFill>
        <p:spPr>
          <a:xfrm>
            <a:off x="3862775" y="2565546"/>
            <a:ext cx="2850837" cy="3563547"/>
          </a:xfrm>
          <a:prstGeom prst="rect">
            <a:avLst/>
          </a:prstGeom>
        </p:spPr>
      </p:pic>
      <p:sp>
        <p:nvSpPr>
          <p:cNvPr id="13" name="TextBox 12">
            <a:extLst>
              <a:ext uri="{FF2B5EF4-FFF2-40B4-BE49-F238E27FC236}">
                <a16:creationId xmlns:a16="http://schemas.microsoft.com/office/drawing/2014/main" id="{162AE8F1-E484-4EA9-A328-A8653B35298D}"/>
              </a:ext>
            </a:extLst>
          </p:cNvPr>
          <p:cNvSpPr txBox="1"/>
          <p:nvPr/>
        </p:nvSpPr>
        <p:spPr>
          <a:xfrm>
            <a:off x="4624252" y="6228371"/>
            <a:ext cx="1442139" cy="369332"/>
          </a:xfrm>
          <a:prstGeom prst="rect">
            <a:avLst/>
          </a:prstGeom>
          <a:noFill/>
        </p:spPr>
        <p:txBody>
          <a:bodyPr wrap="square" rtlCol="0">
            <a:spAutoFit/>
          </a:bodyPr>
          <a:lstStyle/>
          <a:p>
            <a:r>
              <a:rPr lang="en-US" dirty="0">
                <a:cs typeface="Times New Roman" panose="02020603050405020304" pitchFamily="18" charset="0"/>
              </a:rPr>
              <a:t>Hera’s Song</a:t>
            </a:r>
            <a:endParaRPr lang="en-US" dirty="0"/>
          </a:p>
        </p:txBody>
      </p:sp>
    </p:spTree>
    <p:extLst>
      <p:ext uri="{BB962C8B-B14F-4D97-AF65-F5344CB8AC3E}">
        <p14:creationId xmlns:p14="http://schemas.microsoft.com/office/powerpoint/2010/main" val="3699535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52A034D-8B3B-48C1-80AD-27A32815BCE6}"/>
              </a:ext>
            </a:extLst>
          </p:cNvPr>
          <p:cNvSpPr txBox="1"/>
          <p:nvPr/>
        </p:nvSpPr>
        <p:spPr>
          <a:xfrm>
            <a:off x="1431690" y="386661"/>
            <a:ext cx="7367452" cy="984885"/>
          </a:xfrm>
          <a:prstGeom prst="rect">
            <a:avLst/>
          </a:prstGeom>
          <a:noFill/>
        </p:spPr>
        <p:txBody>
          <a:bodyPr wrap="square" rtlCol="0">
            <a:spAutoFit/>
          </a:bodyPr>
          <a:lstStyle/>
          <a:p>
            <a:r>
              <a:rPr lang="en-US" sz="2000" b="1" dirty="0">
                <a:cs typeface="Times New Roman" panose="02020603050405020304" pitchFamily="18" charset="0"/>
              </a:rPr>
              <a:t>Hybrid Rugosa (</a:t>
            </a:r>
            <a:r>
              <a:rPr lang="en-US" sz="2000" b="1" dirty="0" err="1">
                <a:cs typeface="Times New Roman" panose="02020603050405020304" pitchFamily="18" charset="0"/>
              </a:rPr>
              <a:t>HRug</a:t>
            </a:r>
            <a:r>
              <a:rPr lang="en-US" sz="2000" b="1" dirty="0">
                <a:cs typeface="Times New Roman" panose="02020603050405020304" pitchFamily="18" charset="0"/>
              </a:rPr>
              <a:t>)  </a:t>
            </a:r>
            <a:r>
              <a:rPr lang="en-US" sz="2000" dirty="0">
                <a:cs typeface="Times New Roman" panose="02020603050405020304" pitchFamily="18" charset="0"/>
              </a:rPr>
              <a:t>i.e. Therese </a:t>
            </a:r>
            <a:r>
              <a:rPr lang="en-US" sz="2000" dirty="0" err="1">
                <a:cs typeface="Times New Roman" panose="02020603050405020304" pitchFamily="18" charset="0"/>
              </a:rPr>
              <a:t>Bugnet</a:t>
            </a:r>
            <a:r>
              <a:rPr lang="en-US" sz="2000" dirty="0">
                <a:cs typeface="Times New Roman" panose="02020603050405020304" pitchFamily="18" charset="0"/>
              </a:rPr>
              <a:t>, Linda Campbell, Pierette Pavement (Yankee Lady) </a:t>
            </a:r>
          </a:p>
          <a:p>
            <a:endParaRPr lang="en-US" dirty="0"/>
          </a:p>
        </p:txBody>
      </p:sp>
      <p:pic>
        <p:nvPicPr>
          <p:cNvPr id="4" name="Picture 3">
            <a:extLst>
              <a:ext uri="{FF2B5EF4-FFF2-40B4-BE49-F238E27FC236}">
                <a16:creationId xmlns:a16="http://schemas.microsoft.com/office/drawing/2014/main" id="{0982B7C9-283F-4A36-B033-F5CD0ED7213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3513" y="1071154"/>
            <a:ext cx="3662539" cy="4405220"/>
          </a:xfrm>
          <a:prstGeom prst="rect">
            <a:avLst/>
          </a:prstGeom>
        </p:spPr>
      </p:pic>
      <p:sp>
        <p:nvSpPr>
          <p:cNvPr id="5" name="TextBox 4">
            <a:extLst>
              <a:ext uri="{FF2B5EF4-FFF2-40B4-BE49-F238E27FC236}">
                <a16:creationId xmlns:a16="http://schemas.microsoft.com/office/drawing/2014/main" id="{3B8B4929-7F12-4FD0-B064-4CBBD224EE4F}"/>
              </a:ext>
            </a:extLst>
          </p:cNvPr>
          <p:cNvSpPr txBox="1"/>
          <p:nvPr/>
        </p:nvSpPr>
        <p:spPr>
          <a:xfrm>
            <a:off x="1776548" y="5512525"/>
            <a:ext cx="1907177" cy="369332"/>
          </a:xfrm>
          <a:prstGeom prst="rect">
            <a:avLst/>
          </a:prstGeom>
          <a:noFill/>
        </p:spPr>
        <p:txBody>
          <a:bodyPr wrap="square" rtlCol="0">
            <a:spAutoFit/>
          </a:bodyPr>
          <a:lstStyle/>
          <a:p>
            <a:r>
              <a:rPr lang="en-US" dirty="0">
                <a:cs typeface="Times New Roman" panose="02020603050405020304" pitchFamily="18" charset="0"/>
              </a:rPr>
              <a:t>Linda Campbell</a:t>
            </a:r>
            <a:endParaRPr lang="en-US" dirty="0"/>
          </a:p>
        </p:txBody>
      </p:sp>
      <p:pic>
        <p:nvPicPr>
          <p:cNvPr id="6" name="Picture 5">
            <a:extLst>
              <a:ext uri="{FF2B5EF4-FFF2-40B4-BE49-F238E27FC236}">
                <a16:creationId xmlns:a16="http://schemas.microsoft.com/office/drawing/2014/main" id="{7FFFFC35-0B27-4697-9AD5-2C485CDA1F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59039" y="1118182"/>
            <a:ext cx="5407644" cy="3871830"/>
          </a:xfrm>
          <a:prstGeom prst="rect">
            <a:avLst/>
          </a:prstGeom>
        </p:spPr>
      </p:pic>
      <p:sp>
        <p:nvSpPr>
          <p:cNvPr id="7" name="TextBox 6">
            <a:extLst>
              <a:ext uri="{FF2B5EF4-FFF2-40B4-BE49-F238E27FC236}">
                <a16:creationId xmlns:a16="http://schemas.microsoft.com/office/drawing/2014/main" id="{E8E06EC5-7274-47DC-BE04-BD332A7B8793}"/>
              </a:ext>
            </a:extLst>
          </p:cNvPr>
          <p:cNvSpPr txBox="1"/>
          <p:nvPr/>
        </p:nvSpPr>
        <p:spPr>
          <a:xfrm>
            <a:off x="6803136" y="5193792"/>
            <a:ext cx="2581221" cy="369332"/>
          </a:xfrm>
          <a:prstGeom prst="rect">
            <a:avLst/>
          </a:prstGeom>
          <a:noFill/>
        </p:spPr>
        <p:txBody>
          <a:bodyPr wrap="square" rtlCol="0">
            <a:spAutoFit/>
          </a:bodyPr>
          <a:lstStyle/>
          <a:p>
            <a:r>
              <a:rPr lang="en-US" dirty="0" err="1">
                <a:cs typeface="Times New Roman" panose="02020603050405020304" pitchFamily="18" charset="0"/>
              </a:rPr>
              <a:t>Pierette</a:t>
            </a:r>
            <a:r>
              <a:rPr lang="en-US" dirty="0">
                <a:cs typeface="Times New Roman" panose="02020603050405020304" pitchFamily="18" charset="0"/>
              </a:rPr>
              <a:t> (Yankee Lady)</a:t>
            </a:r>
            <a:endParaRPr lang="en-US" dirty="0"/>
          </a:p>
        </p:txBody>
      </p:sp>
    </p:spTree>
    <p:extLst>
      <p:ext uri="{BB962C8B-B14F-4D97-AF65-F5344CB8AC3E}">
        <p14:creationId xmlns:p14="http://schemas.microsoft.com/office/powerpoint/2010/main" val="1890500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bwMode="auto">
          <a:xfrm>
            <a:off x="641429" y="40307"/>
            <a:ext cx="8596668" cy="105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571500" indent="-571500" eaLnBrk="1" hangingPunct="1">
              <a:buFont typeface="Wingdings" panose="05000000000000000000" pitchFamily="2" charset="2"/>
              <a:buChar char="Ø"/>
            </a:pPr>
            <a:r>
              <a:rPr lang="en-US" altLang="en-US" sz="4000" b="1" u="sng" dirty="0">
                <a:solidFill>
                  <a:srgbClr val="7030A0"/>
                </a:solidFill>
                <a:latin typeface="+mn-lt"/>
                <a:cs typeface="Times New Roman" panose="02020603050405020304" pitchFamily="18" charset="0"/>
              </a:rPr>
              <a:t>Major Old Garden Rose Classes</a:t>
            </a:r>
          </a:p>
        </p:txBody>
      </p:sp>
      <p:sp>
        <p:nvSpPr>
          <p:cNvPr id="3" name="Content Placeholder 2"/>
          <p:cNvSpPr>
            <a:spLocks noGrp="1"/>
          </p:cNvSpPr>
          <p:nvPr>
            <p:ph sz="half" idx="2"/>
          </p:nvPr>
        </p:nvSpPr>
        <p:spPr>
          <a:xfrm>
            <a:off x="1406932" y="1094509"/>
            <a:ext cx="4017962" cy="3684588"/>
          </a:xfrm>
        </p:spPr>
        <p:txBody>
          <a:bodyPr>
            <a:normAutofit lnSpcReduction="10000"/>
          </a:bodyPr>
          <a:lstStyle/>
          <a:p>
            <a:r>
              <a:rPr lang="en-US" altLang="en-US" sz="2800" dirty="0"/>
              <a:t>Albas</a:t>
            </a:r>
          </a:p>
          <a:p>
            <a:r>
              <a:rPr lang="en-US" altLang="en-US" sz="2800" dirty="0"/>
              <a:t>Bourbons</a:t>
            </a:r>
          </a:p>
          <a:p>
            <a:r>
              <a:rPr lang="en-US" altLang="en-US" sz="2800" dirty="0"/>
              <a:t>Centifolias</a:t>
            </a:r>
          </a:p>
          <a:p>
            <a:r>
              <a:rPr lang="en-US" altLang="en-US" sz="2800" dirty="0"/>
              <a:t>Damasks</a:t>
            </a:r>
          </a:p>
          <a:p>
            <a:r>
              <a:rPr lang="en-US" altLang="en-US" sz="2800" dirty="0"/>
              <a:t>Hybrid Chinas</a:t>
            </a:r>
          </a:p>
          <a:p>
            <a:r>
              <a:rPr lang="en-US" altLang="en-US" sz="2800" dirty="0"/>
              <a:t>Hybrid Gallicas</a:t>
            </a:r>
          </a:p>
          <a:p>
            <a:r>
              <a:rPr lang="en-US" altLang="en-US" sz="2800" dirty="0"/>
              <a:t>Hybrid Perpetuals</a:t>
            </a:r>
          </a:p>
          <a:p>
            <a:endParaRPr lang="en-US" dirty="0"/>
          </a:p>
        </p:txBody>
      </p:sp>
      <p:sp>
        <p:nvSpPr>
          <p:cNvPr id="7" name="Content Placeholder 6"/>
          <p:cNvSpPr>
            <a:spLocks noGrp="1"/>
          </p:cNvSpPr>
          <p:nvPr>
            <p:ph sz="quarter" idx="4"/>
          </p:nvPr>
        </p:nvSpPr>
        <p:spPr>
          <a:xfrm>
            <a:off x="5753064" y="1094509"/>
            <a:ext cx="4100513" cy="3684588"/>
          </a:xfrm>
        </p:spPr>
        <p:txBody>
          <a:bodyPr>
            <a:normAutofit lnSpcReduction="10000"/>
          </a:bodyPr>
          <a:lstStyle/>
          <a:p>
            <a:r>
              <a:rPr lang="en-US" altLang="en-US" sz="2800" b="1" dirty="0">
                <a:solidFill>
                  <a:srgbClr val="FF0000"/>
                </a:solidFill>
              </a:rPr>
              <a:t>Hybrid multifloras</a:t>
            </a:r>
          </a:p>
          <a:p>
            <a:r>
              <a:rPr lang="en-US" altLang="en-US" sz="2800" dirty="0"/>
              <a:t>Mosses</a:t>
            </a:r>
          </a:p>
          <a:p>
            <a:r>
              <a:rPr lang="en-US" altLang="en-US" sz="2800" dirty="0"/>
              <a:t>Noisettes</a:t>
            </a:r>
          </a:p>
          <a:p>
            <a:r>
              <a:rPr lang="en-US" altLang="en-US" sz="2800" dirty="0"/>
              <a:t>Portlands</a:t>
            </a:r>
          </a:p>
          <a:p>
            <a:r>
              <a:rPr lang="en-US" altLang="en-US" sz="2800" dirty="0"/>
              <a:t>Species</a:t>
            </a:r>
          </a:p>
          <a:p>
            <a:r>
              <a:rPr lang="en-US" altLang="en-US" sz="2800" dirty="0"/>
              <a:t>Teas</a:t>
            </a:r>
          </a:p>
          <a:p>
            <a:endParaRPr lang="en-US" dirty="0"/>
          </a:p>
        </p:txBody>
      </p:sp>
      <p:sp>
        <p:nvSpPr>
          <p:cNvPr id="2" name="TextBox 1">
            <a:extLst>
              <a:ext uri="{FF2B5EF4-FFF2-40B4-BE49-F238E27FC236}">
                <a16:creationId xmlns:a16="http://schemas.microsoft.com/office/drawing/2014/main" id="{9EF3D05C-4781-42E8-B148-22DCBA517805}"/>
              </a:ext>
            </a:extLst>
          </p:cNvPr>
          <p:cNvSpPr txBox="1"/>
          <p:nvPr/>
        </p:nvSpPr>
        <p:spPr>
          <a:xfrm>
            <a:off x="1052832" y="4779097"/>
            <a:ext cx="8185265" cy="830997"/>
          </a:xfrm>
          <a:prstGeom prst="rect">
            <a:avLst/>
          </a:prstGeom>
          <a:noFill/>
        </p:spPr>
        <p:txBody>
          <a:bodyPr wrap="square" rtlCol="0">
            <a:spAutoFit/>
          </a:bodyPr>
          <a:lstStyle/>
          <a:p>
            <a:r>
              <a:rPr lang="en-US" sz="2400" b="1" dirty="0"/>
              <a:t>Hybrid Multifloras are in bold print, because this is a somewhat recent change by the ARS. </a:t>
            </a:r>
          </a:p>
        </p:txBody>
      </p:sp>
    </p:spTree>
    <p:extLst>
      <p:ext uri="{BB962C8B-B14F-4D97-AF65-F5344CB8AC3E}">
        <p14:creationId xmlns:p14="http://schemas.microsoft.com/office/powerpoint/2010/main" val="331029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9862" y="263757"/>
            <a:ext cx="9591127" cy="5801761"/>
          </a:xfrm>
        </p:spPr>
        <p:txBody>
          <a:bodyPr>
            <a:normAutofit fontScale="25000" lnSpcReduction="20000"/>
          </a:bodyPr>
          <a:lstStyle/>
          <a:p>
            <a:pPr marL="457200" lvl="1" indent="0" algn="ctr">
              <a:buNone/>
            </a:pPr>
            <a:br>
              <a:rPr lang="en-US" sz="12800" b="1" u="sng" dirty="0">
                <a:solidFill>
                  <a:srgbClr val="7030A0"/>
                </a:solidFill>
                <a:latin typeface="+mj-lt"/>
                <a:cs typeface="Times New Roman" panose="02020603050405020304" pitchFamily="18" charset="0"/>
              </a:rPr>
            </a:br>
            <a:r>
              <a:rPr lang="en-US" sz="12800" b="1" dirty="0">
                <a:solidFill>
                  <a:schemeClr val="tx1"/>
                </a:solidFill>
                <a:latin typeface="+mj-lt"/>
                <a:cs typeface="Times New Roman" panose="02020603050405020304" pitchFamily="18" charset="0"/>
              </a:rPr>
              <a:t>Best</a:t>
            </a:r>
            <a:r>
              <a:rPr lang="en-US" sz="12800" b="1" dirty="0">
                <a:solidFill>
                  <a:schemeClr val="tx1"/>
                </a:solidFill>
                <a:latin typeface="+mj-lt"/>
              </a:rPr>
              <a:t> </a:t>
            </a:r>
            <a:r>
              <a:rPr lang="en-US" sz="12800" b="1" dirty="0">
                <a:solidFill>
                  <a:schemeClr val="tx1"/>
                </a:solidFill>
                <a:latin typeface="+mj-lt"/>
                <a:cs typeface="Times New Roman" panose="02020603050405020304" pitchFamily="18" charset="0"/>
              </a:rPr>
              <a:t>Classic Shrub</a:t>
            </a:r>
            <a:r>
              <a:rPr lang="en-US" sz="12800" dirty="0">
                <a:solidFill>
                  <a:schemeClr val="tx1"/>
                </a:solidFill>
                <a:latin typeface="+mj-lt"/>
                <a:cs typeface="Times New Roman" panose="02020603050405020304" pitchFamily="18" charset="0"/>
              </a:rPr>
              <a:t>:</a:t>
            </a:r>
          </a:p>
          <a:p>
            <a:pPr marL="57150" indent="0" algn="ctr">
              <a:buNone/>
            </a:pPr>
            <a:r>
              <a:rPr lang="en-US" sz="12800" b="1" dirty="0">
                <a:latin typeface="+mj-lt"/>
                <a:cs typeface="Times New Roman" panose="02020603050405020304" pitchFamily="18" charset="0"/>
              </a:rPr>
              <a:t>Any </a:t>
            </a:r>
            <a:r>
              <a:rPr lang="en-US" sz="12800" b="1" dirty="0" err="1">
                <a:latin typeface="+mj-lt"/>
                <a:cs typeface="Times New Roman" panose="02020603050405020304" pitchFamily="18" charset="0"/>
              </a:rPr>
              <a:t>HKor</a:t>
            </a:r>
            <a:r>
              <a:rPr lang="en-US" sz="12800" b="1" dirty="0">
                <a:latin typeface="+mj-lt"/>
                <a:cs typeface="Times New Roman" panose="02020603050405020304" pitchFamily="18" charset="0"/>
              </a:rPr>
              <a:t>, HMoy, </a:t>
            </a:r>
            <a:r>
              <a:rPr lang="en-US" sz="12800" b="1" dirty="0" err="1">
                <a:latin typeface="+mj-lt"/>
                <a:cs typeface="Times New Roman" panose="02020603050405020304" pitchFamily="18" charset="0"/>
              </a:rPr>
              <a:t>HMusk</a:t>
            </a:r>
            <a:r>
              <a:rPr lang="en-US" sz="12800" b="1" dirty="0">
                <a:latin typeface="+mj-lt"/>
                <a:cs typeface="Times New Roman" panose="02020603050405020304" pitchFamily="18" charset="0"/>
              </a:rPr>
              <a:t> or </a:t>
            </a:r>
            <a:r>
              <a:rPr lang="en-US" sz="12800" b="1" dirty="0" err="1">
                <a:latin typeface="+mj-lt"/>
                <a:cs typeface="Times New Roman" panose="02020603050405020304" pitchFamily="18" charset="0"/>
              </a:rPr>
              <a:t>HRugosa</a:t>
            </a:r>
            <a:endParaRPr lang="en-US" sz="12800" b="1" dirty="0">
              <a:latin typeface="+mj-lt"/>
              <a:cs typeface="Times New Roman" panose="02020603050405020304" pitchFamily="18" charset="0"/>
            </a:endParaRPr>
          </a:p>
          <a:p>
            <a:pPr marL="457200" lvl="1" indent="0" algn="ctr">
              <a:buNone/>
            </a:pPr>
            <a:endParaRPr lang="en-US" sz="12800" u="sng" dirty="0">
              <a:latin typeface="+mj-lt"/>
              <a:cs typeface="Times New Roman" panose="02020603050405020304" pitchFamily="18" charset="0"/>
            </a:endParaRPr>
          </a:p>
          <a:p>
            <a:pPr marL="457200" lvl="1" indent="0" algn="ctr">
              <a:buNone/>
            </a:pPr>
            <a:r>
              <a:rPr lang="en-US" sz="12800" dirty="0">
                <a:cs typeface="Times New Roman" panose="02020603050405020304" pitchFamily="18" charset="0"/>
              </a:rPr>
              <a:t>NOTE:  Rose varieties in in ARS publications will not have a generic Classic Shrub identifier. Specimens  entered in the classic shrub class will be labelled as one the above classifications.</a:t>
            </a:r>
          </a:p>
          <a:p>
            <a:pPr marL="57150" indent="0" algn="ctr">
              <a:buNone/>
            </a:pPr>
            <a:endParaRPr lang="en-US" sz="12800" u="sng" dirty="0">
              <a:latin typeface="+mj-lt"/>
              <a:cs typeface="Times New Roman" panose="02020603050405020304" pitchFamily="18" charset="0"/>
            </a:endParaRPr>
          </a:p>
          <a:p>
            <a:pPr marL="57150" indent="0" algn="ctr">
              <a:buNone/>
            </a:pPr>
            <a:r>
              <a:rPr lang="en-US" sz="12800" b="1" dirty="0">
                <a:latin typeface="+mj-lt"/>
                <a:cs typeface="Times New Roman" panose="02020603050405020304" pitchFamily="18" charset="0"/>
              </a:rPr>
              <a:t>Species rugosas, such as </a:t>
            </a:r>
            <a:r>
              <a:rPr lang="en-US" sz="12800" b="1" i="1" dirty="0">
                <a:latin typeface="+mj-lt"/>
                <a:cs typeface="Times New Roman" panose="02020603050405020304" pitchFamily="18" charset="0"/>
              </a:rPr>
              <a:t>R. rugosa alba </a:t>
            </a:r>
            <a:r>
              <a:rPr lang="en-US" sz="12800" b="1" dirty="0">
                <a:latin typeface="+mj-lt"/>
                <a:cs typeface="Times New Roman" panose="02020603050405020304" pitchFamily="18" charset="0"/>
              </a:rPr>
              <a:t>are species roses and eligible for the Genesis Award, but not eligible for the Classic Shrub Certificate.</a:t>
            </a:r>
          </a:p>
          <a:p>
            <a:pPr marL="57150" indent="0" algn="ctr">
              <a:buNone/>
            </a:pPr>
            <a:endParaRPr lang="en-US" sz="12800" dirty="0">
              <a:latin typeface="+mj-lt"/>
              <a:cs typeface="Times New Roman" panose="02020603050405020304" pitchFamily="18" charset="0"/>
            </a:endParaRPr>
          </a:p>
          <a:p>
            <a:pPr marL="57150" indent="0" algn="ctr">
              <a:buNone/>
            </a:pPr>
            <a:endParaRPr lang="en-US" sz="8000" dirty="0">
              <a:latin typeface="Times New Roman" panose="02020603050405020304" pitchFamily="18" charset="0"/>
              <a:cs typeface="Times New Roman" panose="02020603050405020304" pitchFamily="18" charset="0"/>
            </a:endParaRPr>
          </a:p>
          <a:p>
            <a:pPr marL="57150" indent="0" algn="ctr">
              <a:buNone/>
            </a:pPr>
            <a:endParaRPr lang="en-US" sz="6700" dirty="0">
              <a:latin typeface="Times New Roman" panose="02020603050405020304" pitchFamily="18" charset="0"/>
              <a:cs typeface="Times New Roman" panose="02020603050405020304" pitchFamily="18" charset="0"/>
            </a:endParaRPr>
          </a:p>
          <a:p>
            <a:pPr marL="57150" indent="0" algn="ctr">
              <a:buNone/>
            </a:pPr>
            <a:endParaRPr lang="en-US" sz="6700" dirty="0">
              <a:latin typeface="Times New Roman" panose="02020603050405020304" pitchFamily="18" charset="0"/>
              <a:cs typeface="Times New Roman" panose="02020603050405020304" pitchFamily="18" charset="0"/>
            </a:endParaRPr>
          </a:p>
          <a:p>
            <a:pPr marL="914400" lvl="2" indent="0">
              <a:buNone/>
            </a:pPr>
            <a:endParaRPr lang="en-US" sz="3200" dirty="0">
              <a:latin typeface="Times New Roman" panose="02020603050405020304" pitchFamily="18" charset="0"/>
              <a:cs typeface="Times New Roman" panose="02020603050405020304" pitchFamily="18" charset="0"/>
            </a:endParaRPr>
          </a:p>
          <a:p>
            <a:pPr marL="914400" lvl="2" indent="0">
              <a:buNone/>
            </a:pPr>
            <a:endParaRPr lang="en-US" sz="3200" dirty="0">
              <a:latin typeface="Times New Roman" panose="02020603050405020304" pitchFamily="18" charset="0"/>
              <a:cs typeface="Times New Roman" panose="02020603050405020304" pitchFamily="18" charset="0"/>
            </a:endParaRPr>
          </a:p>
          <a:p>
            <a:pPr lvl="2"/>
            <a:endParaRPr lang="en-US" sz="3200" dirty="0">
              <a:latin typeface="Times New Roman" panose="02020603050405020304" pitchFamily="18" charset="0"/>
              <a:cs typeface="Times New Roman" panose="02020603050405020304" pitchFamily="18" charset="0"/>
            </a:endParaRPr>
          </a:p>
          <a:p>
            <a:pPr lvl="2"/>
            <a:endParaRPr lang="en-US" sz="3200" dirty="0">
              <a:latin typeface="Times New Roman" panose="02020603050405020304" pitchFamily="18" charset="0"/>
              <a:cs typeface="Times New Roman" panose="02020603050405020304" pitchFamily="18" charset="0"/>
            </a:endParaRPr>
          </a:p>
          <a:p>
            <a:pPr marL="914400" lvl="2" indent="0">
              <a:buNone/>
            </a:pP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73647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C66552-211B-8923-FE63-059D8FBF77C1}"/>
              </a:ext>
            </a:extLst>
          </p:cNvPr>
          <p:cNvSpPr txBox="1"/>
          <p:nvPr/>
        </p:nvSpPr>
        <p:spPr>
          <a:xfrm>
            <a:off x="529936" y="240804"/>
            <a:ext cx="10082645" cy="6617196"/>
          </a:xfrm>
          <a:prstGeom prst="rect">
            <a:avLst/>
          </a:prstGeom>
          <a:noFill/>
        </p:spPr>
        <p:txBody>
          <a:bodyPr wrap="square">
            <a:spAutoFit/>
          </a:bodyPr>
          <a:lstStyle/>
          <a:p>
            <a:pPr algn="ctr"/>
            <a:r>
              <a:rPr lang="en-US" sz="3200" b="1" dirty="0"/>
              <a:t>In 2021, the ARS divided “Modern Shrubs”</a:t>
            </a:r>
          </a:p>
          <a:p>
            <a:pPr algn="ctr"/>
            <a:r>
              <a:rPr lang="en-US" sz="3200" b="1" dirty="0"/>
              <a:t>into three sub-Classifications:</a:t>
            </a:r>
          </a:p>
          <a:p>
            <a:endParaRPr lang="en-US" sz="2800" dirty="0"/>
          </a:p>
          <a:p>
            <a:r>
              <a:rPr lang="en-US" sz="2800" b="1" dirty="0">
                <a:solidFill>
                  <a:srgbClr val="FF0000"/>
                </a:solidFill>
              </a:rPr>
              <a:t>English-Style (Eng) </a:t>
            </a:r>
            <a:r>
              <a:rPr lang="en-US" sz="2800" b="1" dirty="0"/>
              <a:t>– Old fashioned blooms reminiscent of OGRs</a:t>
            </a:r>
          </a:p>
          <a:p>
            <a:endParaRPr lang="en-US" sz="2800" b="1" dirty="0"/>
          </a:p>
          <a:p>
            <a:r>
              <a:rPr lang="en-US" sz="2800" b="1" dirty="0">
                <a:solidFill>
                  <a:srgbClr val="FF0000"/>
                </a:solidFill>
              </a:rPr>
              <a:t>Ground Cover (Gc) </a:t>
            </a:r>
            <a:r>
              <a:rPr lang="en-US" sz="2800" b="1" dirty="0"/>
              <a:t>– Compact bushes with low spreading form</a:t>
            </a:r>
          </a:p>
          <a:p>
            <a:endParaRPr lang="en-US" sz="2800" b="1" dirty="0"/>
          </a:p>
          <a:p>
            <a:r>
              <a:rPr lang="en-US" sz="2800" b="1" dirty="0">
                <a:solidFill>
                  <a:srgbClr val="FF0000"/>
                </a:solidFill>
              </a:rPr>
              <a:t>Landscape Shrubs (S) </a:t>
            </a:r>
            <a:r>
              <a:rPr lang="en-US" sz="2800" b="1" dirty="0"/>
              <a:t>- Would have been more accurately named “The Catch-All Group.” Any shrub that does not fit the above 2 categories, The classification also includes varieties that are winter hardy and suitable for northern landscape applications </a:t>
            </a:r>
            <a:br>
              <a:rPr lang="en-US" sz="2400" b="1" dirty="0"/>
            </a:br>
            <a:endParaRPr lang="en-US" sz="2400" b="1" dirty="0"/>
          </a:p>
        </p:txBody>
      </p:sp>
    </p:spTree>
    <p:extLst>
      <p:ext uri="{BB962C8B-B14F-4D97-AF65-F5344CB8AC3E}">
        <p14:creationId xmlns:p14="http://schemas.microsoft.com/office/powerpoint/2010/main" val="763230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FC84104-BF4F-42D1-B129-882D99780F3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21194" y="165898"/>
            <a:ext cx="3287294" cy="49438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144C1EF-7DBB-4F14-A364-AE18754684C7}"/>
              </a:ext>
            </a:extLst>
          </p:cNvPr>
          <p:cNvSpPr txBox="1"/>
          <p:nvPr/>
        </p:nvSpPr>
        <p:spPr>
          <a:xfrm>
            <a:off x="4524973" y="5679731"/>
            <a:ext cx="2825524" cy="523220"/>
          </a:xfrm>
          <a:prstGeom prst="rect">
            <a:avLst/>
          </a:prstGeom>
          <a:noFill/>
        </p:spPr>
        <p:txBody>
          <a:bodyPr wrap="square" rtlCol="0">
            <a:spAutoFit/>
          </a:bodyPr>
          <a:lstStyle/>
          <a:p>
            <a:r>
              <a:rPr lang="en-US" sz="2800" dirty="0"/>
              <a:t>Sally Holmes(S)</a:t>
            </a:r>
          </a:p>
        </p:txBody>
      </p:sp>
      <p:sp>
        <p:nvSpPr>
          <p:cNvPr id="10" name="TextBox 9">
            <a:extLst>
              <a:ext uri="{FF2B5EF4-FFF2-40B4-BE49-F238E27FC236}">
                <a16:creationId xmlns:a16="http://schemas.microsoft.com/office/drawing/2014/main" id="{5FD75FA2-4E32-46C2-B473-6D384B5A502B}"/>
              </a:ext>
            </a:extLst>
          </p:cNvPr>
          <p:cNvSpPr txBox="1"/>
          <p:nvPr/>
        </p:nvSpPr>
        <p:spPr>
          <a:xfrm>
            <a:off x="7870807" y="4190565"/>
            <a:ext cx="3086319" cy="523220"/>
          </a:xfrm>
          <a:prstGeom prst="rect">
            <a:avLst/>
          </a:prstGeom>
          <a:noFill/>
        </p:spPr>
        <p:txBody>
          <a:bodyPr wrap="square" rtlCol="0">
            <a:spAutoFit/>
          </a:bodyPr>
          <a:lstStyle/>
          <a:p>
            <a:r>
              <a:rPr lang="en-US" sz="2800" dirty="0"/>
              <a:t>Apricot Drift (Gc)</a:t>
            </a:r>
          </a:p>
        </p:txBody>
      </p:sp>
      <p:pic>
        <p:nvPicPr>
          <p:cNvPr id="1028" name="Picture 4">
            <a:extLst>
              <a:ext uri="{FF2B5EF4-FFF2-40B4-BE49-F238E27FC236}">
                <a16:creationId xmlns:a16="http://schemas.microsoft.com/office/drawing/2014/main" id="{52EBEE6E-5598-4501-9AF3-B40211B11FA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2053" y="-169442"/>
            <a:ext cx="3424819" cy="516026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A4516AC-877C-4F96-92FB-2F78175CEBC0}"/>
              </a:ext>
            </a:extLst>
          </p:cNvPr>
          <p:cNvSpPr txBox="1"/>
          <p:nvPr/>
        </p:nvSpPr>
        <p:spPr>
          <a:xfrm>
            <a:off x="412890" y="5553060"/>
            <a:ext cx="3648075" cy="523220"/>
          </a:xfrm>
          <a:prstGeom prst="rect">
            <a:avLst/>
          </a:prstGeom>
          <a:noFill/>
        </p:spPr>
        <p:txBody>
          <a:bodyPr wrap="square" rtlCol="0">
            <a:spAutoFit/>
          </a:bodyPr>
          <a:lstStyle/>
          <a:p>
            <a:r>
              <a:rPr lang="en-US" sz="2800" dirty="0"/>
              <a:t>Graham Thomas(Eng)</a:t>
            </a:r>
          </a:p>
        </p:txBody>
      </p:sp>
      <p:pic>
        <p:nvPicPr>
          <p:cNvPr id="2" name="Picture 2">
            <a:extLst>
              <a:ext uri="{FF2B5EF4-FFF2-40B4-BE49-F238E27FC236}">
                <a16:creationId xmlns:a16="http://schemas.microsoft.com/office/drawing/2014/main" id="{E7D1B948-88C2-1782-63D6-CDA83526848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26667"/>
          <a:stretch>
            <a:fillRect/>
          </a:stretch>
        </p:blipFill>
        <p:spPr bwMode="auto">
          <a:xfrm>
            <a:off x="7870807" y="762000"/>
            <a:ext cx="3657600" cy="2992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30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601CD-C54A-0D1A-BFB7-19EC954BF8D0}"/>
              </a:ext>
            </a:extLst>
          </p:cNvPr>
          <p:cNvSpPr>
            <a:spLocks noGrp="1"/>
          </p:cNvSpPr>
          <p:nvPr>
            <p:ph type="title"/>
          </p:nvPr>
        </p:nvSpPr>
        <p:spPr>
          <a:xfrm>
            <a:off x="1148390" y="1232275"/>
            <a:ext cx="8264158" cy="541108"/>
          </a:xfrm>
        </p:spPr>
        <p:txBody>
          <a:bodyPr>
            <a:normAutofit fontScale="90000"/>
          </a:bodyPr>
          <a:lstStyle/>
          <a:p>
            <a:r>
              <a:rPr lang="en-US" sz="4900" b="1" u="sng" dirty="0">
                <a:solidFill>
                  <a:srgbClr val="7030A0"/>
                </a:solidFill>
                <a:cs typeface="Times New Roman" panose="02020603050405020304" pitchFamily="18" charset="0"/>
              </a:rPr>
              <a:t>ARS Shrub Award Certificates:</a:t>
            </a:r>
            <a:br>
              <a:rPr lang="en-US" sz="4900" b="1" u="sng" dirty="0">
                <a:solidFill>
                  <a:srgbClr val="7030A0"/>
                </a:solidFill>
                <a:cs typeface="Times New Roman" panose="02020603050405020304" pitchFamily="18" charset="0"/>
              </a:rPr>
            </a:br>
            <a:br>
              <a:rPr lang="en-US" sz="9600" b="1" u="sng" dirty="0">
                <a:solidFill>
                  <a:srgbClr val="7030A0"/>
                </a:solidFill>
                <a:cs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77D59166-2BEE-917C-D1A4-7F75054D6074}"/>
              </a:ext>
            </a:extLst>
          </p:cNvPr>
          <p:cNvSpPr>
            <a:spLocks noGrp="1"/>
          </p:cNvSpPr>
          <p:nvPr>
            <p:ph type="body" idx="1"/>
          </p:nvPr>
        </p:nvSpPr>
        <p:spPr>
          <a:xfrm>
            <a:off x="1039090" y="817418"/>
            <a:ext cx="9299056" cy="6040582"/>
          </a:xfrm>
        </p:spPr>
        <p:txBody>
          <a:bodyPr>
            <a:noAutofit/>
          </a:bodyPr>
          <a:lstStyle/>
          <a:p>
            <a:pPr marL="285750" indent="-285750">
              <a:buFont typeface="Arial" panose="020B0604020202020204" pitchFamily="34" charset="0"/>
              <a:buChar char="•"/>
            </a:pPr>
            <a:r>
              <a:rPr lang="en-US" sz="2800" b="1" dirty="0">
                <a:solidFill>
                  <a:srgbClr val="0070C0"/>
                </a:solidFill>
              </a:rPr>
              <a:t>Best Classic Shrub:</a:t>
            </a:r>
            <a:br>
              <a:rPr lang="en-US" sz="2800" b="1" dirty="0"/>
            </a:br>
            <a:r>
              <a:rPr lang="en-US" sz="2800" b="1" dirty="0"/>
              <a:t>Only </a:t>
            </a:r>
            <a:r>
              <a:rPr lang="en-US" sz="2800" b="1" dirty="0" err="1"/>
              <a:t>HMsk</a:t>
            </a:r>
            <a:r>
              <a:rPr lang="en-US" sz="2800" b="1" dirty="0"/>
              <a:t>, </a:t>
            </a:r>
            <a:r>
              <a:rPr lang="en-US" sz="2800" b="1" dirty="0" err="1"/>
              <a:t>HRg</a:t>
            </a:r>
            <a:r>
              <a:rPr lang="en-US" sz="2800" b="1" dirty="0"/>
              <a:t>, </a:t>
            </a:r>
            <a:r>
              <a:rPr lang="en-US" sz="2800" b="1" dirty="0" err="1"/>
              <a:t>Hkor</a:t>
            </a:r>
            <a:r>
              <a:rPr lang="en-US" sz="2800" b="1" dirty="0"/>
              <a:t>, </a:t>
            </a:r>
            <a:r>
              <a:rPr lang="en-US" sz="2800" b="1" dirty="0" err="1"/>
              <a:t>Hmoy</a:t>
            </a:r>
            <a:r>
              <a:rPr lang="en-US" sz="2800" b="1" dirty="0"/>
              <a:t> are eligible</a:t>
            </a:r>
          </a:p>
          <a:p>
            <a:pPr marL="285750" indent="-285750">
              <a:buFont typeface="Arial" panose="020B0604020202020204" pitchFamily="34" charset="0"/>
              <a:buChar char="•"/>
            </a:pPr>
            <a:r>
              <a:rPr lang="en-US" sz="2800" b="1" dirty="0">
                <a:solidFill>
                  <a:srgbClr val="0070C0"/>
                </a:solidFill>
              </a:rPr>
              <a:t>ARS Gold, Silver, and Bronze Modern Shrub Certificates </a:t>
            </a:r>
            <a:r>
              <a:rPr lang="en-US" sz="2800" b="1" dirty="0"/>
              <a:t>(Queen, King, Princess):</a:t>
            </a:r>
            <a:br>
              <a:rPr lang="en-US" sz="2800" b="1" dirty="0"/>
            </a:br>
            <a:r>
              <a:rPr lang="en-US" sz="2800" b="1" dirty="0"/>
              <a:t> Chosen from all modern shrubs. Including their subdivisions of English(Eng), Ground cover(Gc) and Shrub(S)</a:t>
            </a:r>
            <a:br>
              <a:rPr lang="en-US" sz="2800" b="1" dirty="0"/>
            </a:br>
            <a:r>
              <a:rPr lang="en-US" sz="2800" b="1" dirty="0">
                <a:solidFill>
                  <a:srgbClr val="0070C0"/>
                </a:solidFill>
              </a:rPr>
              <a:t>Best Shrub: </a:t>
            </a:r>
            <a:r>
              <a:rPr lang="en-US" sz="2800" b="1" dirty="0"/>
              <a:t>Only awarded if neither Best Classic and Best Modern certificates are not offered</a:t>
            </a:r>
          </a:p>
          <a:p>
            <a:endParaRPr lang="en-US" sz="2800" b="1" dirty="0"/>
          </a:p>
        </p:txBody>
      </p:sp>
    </p:spTree>
    <p:extLst>
      <p:ext uri="{BB962C8B-B14F-4D97-AF65-F5344CB8AC3E}">
        <p14:creationId xmlns:p14="http://schemas.microsoft.com/office/powerpoint/2010/main" val="1588003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90D6DF-E524-4BB2-BDAA-CACBB7CAD492}"/>
              </a:ext>
            </a:extLst>
          </p:cNvPr>
          <p:cNvSpPr txBox="1"/>
          <p:nvPr/>
        </p:nvSpPr>
        <p:spPr>
          <a:xfrm>
            <a:off x="2618510" y="0"/>
            <a:ext cx="6370674" cy="707886"/>
          </a:xfrm>
          <a:prstGeom prst="rect">
            <a:avLst/>
          </a:prstGeom>
          <a:noFill/>
        </p:spPr>
        <p:txBody>
          <a:bodyPr wrap="square" rtlCol="0">
            <a:spAutoFit/>
          </a:bodyPr>
          <a:lstStyle/>
          <a:p>
            <a:r>
              <a:rPr lang="en-US" sz="4000" u="sng" dirty="0">
                <a:solidFill>
                  <a:srgbClr val="7030A0"/>
                </a:solidFill>
              </a:rPr>
              <a:t>Judging Shrubs &amp; Climbers</a:t>
            </a:r>
          </a:p>
        </p:txBody>
      </p:sp>
      <p:sp>
        <p:nvSpPr>
          <p:cNvPr id="3" name="TextBox 2">
            <a:extLst>
              <a:ext uri="{FF2B5EF4-FFF2-40B4-BE49-F238E27FC236}">
                <a16:creationId xmlns:a16="http://schemas.microsoft.com/office/drawing/2014/main" id="{BE12AFFB-3FB8-490E-B31B-FE2A29C2D3C3}"/>
              </a:ext>
            </a:extLst>
          </p:cNvPr>
          <p:cNvSpPr txBox="1"/>
          <p:nvPr/>
        </p:nvSpPr>
        <p:spPr>
          <a:xfrm>
            <a:off x="663592" y="564314"/>
            <a:ext cx="9810443" cy="5693866"/>
          </a:xfrm>
          <a:prstGeom prst="rect">
            <a:avLst/>
          </a:prstGeom>
          <a:noFill/>
        </p:spPr>
        <p:txBody>
          <a:bodyPr wrap="square" rtlCol="0">
            <a:spAutoFit/>
          </a:bodyPr>
          <a:lstStyle/>
          <a:p>
            <a:r>
              <a:rPr lang="en-US" sz="2800" dirty="0"/>
              <a:t>The judging of shrubs and climbers  is challenging because so many flower forms are found in these classification.</a:t>
            </a:r>
          </a:p>
          <a:p>
            <a:r>
              <a:rPr lang="en-US" sz="2800" dirty="0"/>
              <a:t> </a:t>
            </a:r>
          </a:p>
          <a:p>
            <a:r>
              <a:rPr lang="en-US" sz="2800" dirty="0"/>
              <a:t>They share the following standards with OGRs</a:t>
            </a:r>
          </a:p>
          <a:p>
            <a:r>
              <a:rPr lang="en-US" sz="2800" dirty="0"/>
              <a:t>*Both one-bloom-per-stem and sprays are allowed</a:t>
            </a:r>
            <a:br>
              <a:rPr lang="en-US" sz="2800" dirty="0"/>
            </a:br>
            <a:r>
              <a:rPr lang="en-US" sz="2800" dirty="0"/>
              <a:t>*Stem on stem is allowed but may incur penalty depending on degree of distraction</a:t>
            </a:r>
          </a:p>
          <a:p>
            <a:r>
              <a:rPr lang="en-US" sz="2800" dirty="0"/>
              <a:t>*There is no requirement to disbud. Buds should enhance the overall beauty however or be removed</a:t>
            </a:r>
          </a:p>
          <a:p>
            <a:endParaRPr lang="en-US" sz="2800" dirty="0"/>
          </a:p>
          <a:p>
            <a:r>
              <a:rPr lang="en-US" sz="2800" dirty="0"/>
              <a:t>And importantly, each specimen should be </a:t>
            </a:r>
            <a:r>
              <a:rPr lang="en-US" sz="2800" b="1" dirty="0"/>
              <a:t>judged by the standards of its variety</a:t>
            </a:r>
            <a:r>
              <a:rPr lang="en-US" sz="2800" dirty="0"/>
              <a:t>, so no preference should </a:t>
            </a:r>
          </a:p>
          <a:p>
            <a:r>
              <a:rPr lang="en-US" sz="2800" dirty="0"/>
              <a:t>be given to varieties that exhibit exhibition form. </a:t>
            </a:r>
          </a:p>
        </p:txBody>
      </p:sp>
    </p:spTree>
    <p:extLst>
      <p:ext uri="{BB962C8B-B14F-4D97-AF65-F5344CB8AC3E}">
        <p14:creationId xmlns:p14="http://schemas.microsoft.com/office/powerpoint/2010/main" val="1236926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357E02-140C-4A13-AD07-393114FDB13C}"/>
              </a:ext>
            </a:extLst>
          </p:cNvPr>
          <p:cNvSpPr txBox="1"/>
          <p:nvPr/>
        </p:nvSpPr>
        <p:spPr>
          <a:xfrm>
            <a:off x="748145" y="-94053"/>
            <a:ext cx="10127673" cy="2862322"/>
          </a:xfrm>
          <a:prstGeom prst="rect">
            <a:avLst/>
          </a:prstGeom>
          <a:noFill/>
        </p:spPr>
        <p:txBody>
          <a:bodyPr wrap="square" rtlCol="0">
            <a:spAutoFit/>
          </a:bodyPr>
          <a:lstStyle/>
          <a:p>
            <a:r>
              <a:rPr lang="en-US" sz="6000" dirty="0">
                <a:solidFill>
                  <a:srgbClr val="7030A0"/>
                </a:solidFill>
              </a:rPr>
              <a:t>Judging Shrubs &amp; Climbers</a:t>
            </a:r>
            <a:br>
              <a:rPr lang="en-US" sz="6000" dirty="0">
                <a:solidFill>
                  <a:srgbClr val="7030A0"/>
                </a:solidFill>
              </a:rPr>
            </a:br>
            <a:br>
              <a:rPr lang="en-US" sz="6000" dirty="0">
                <a:solidFill>
                  <a:srgbClr val="7030A0"/>
                </a:solidFill>
              </a:rPr>
            </a:br>
            <a:endParaRPr lang="en-US" sz="6000" dirty="0">
              <a:solidFill>
                <a:srgbClr val="7030A0"/>
              </a:solidFill>
            </a:endParaRPr>
          </a:p>
        </p:txBody>
      </p:sp>
      <p:sp>
        <p:nvSpPr>
          <p:cNvPr id="3" name="TextBox 2">
            <a:extLst>
              <a:ext uri="{FF2B5EF4-FFF2-40B4-BE49-F238E27FC236}">
                <a16:creationId xmlns:a16="http://schemas.microsoft.com/office/drawing/2014/main" id="{ACA7A5DA-8159-4A83-98DB-67F3D3AC2234}"/>
              </a:ext>
            </a:extLst>
          </p:cNvPr>
          <p:cNvSpPr txBox="1"/>
          <p:nvPr/>
        </p:nvSpPr>
        <p:spPr>
          <a:xfrm>
            <a:off x="561108" y="733246"/>
            <a:ext cx="11069783" cy="5693866"/>
          </a:xfrm>
          <a:prstGeom prst="rect">
            <a:avLst/>
          </a:prstGeom>
          <a:noFill/>
        </p:spPr>
        <p:txBody>
          <a:bodyPr wrap="square" rtlCol="0">
            <a:spAutoFit/>
          </a:bodyPr>
          <a:lstStyle/>
          <a:p>
            <a:r>
              <a:rPr lang="en-US" sz="2800" b="1" dirty="0"/>
              <a:t> </a:t>
            </a:r>
            <a:br>
              <a:rPr lang="en-US" sz="2800" b="1" dirty="0"/>
            </a:br>
            <a:r>
              <a:rPr lang="en-US" sz="2800" b="1" dirty="0"/>
              <a:t>FORM / BALANCE and PROPORTION </a:t>
            </a:r>
            <a:r>
              <a:rPr lang="en-US" sz="2800" dirty="0"/>
              <a:t>: Same considerations as the OGR classes</a:t>
            </a:r>
            <a:br>
              <a:rPr lang="en-US" sz="2800" dirty="0"/>
            </a:br>
            <a:r>
              <a:rPr lang="en-US" sz="2800" dirty="0"/>
              <a:t> </a:t>
            </a:r>
          </a:p>
          <a:p>
            <a:r>
              <a:rPr lang="en-US" sz="2800" b="1" dirty="0"/>
              <a:t>COLOR and SUBSTANCE</a:t>
            </a:r>
            <a:r>
              <a:rPr lang="en-US" sz="2800" dirty="0"/>
              <a:t>: Same considerations as all classes</a:t>
            </a:r>
          </a:p>
          <a:p>
            <a:endParaRPr lang="en-US" sz="2800" dirty="0"/>
          </a:p>
          <a:p>
            <a:r>
              <a:rPr lang="en-US" sz="2800" b="1" dirty="0"/>
              <a:t>STEM and FOLIAGE</a:t>
            </a:r>
            <a:r>
              <a:rPr lang="en-US" sz="2800" dirty="0"/>
              <a:t>: </a:t>
            </a:r>
            <a:r>
              <a:rPr lang="en-US" sz="2800" b="1" dirty="0"/>
              <a:t>The stem should be strong enough to support the spray without a distracting nod.  Some climbers have very thin lateral stems naturally, and the blooms tend to nod.</a:t>
            </a:r>
          </a:p>
          <a:p>
            <a:endParaRPr lang="en-US" sz="2800" dirty="0"/>
          </a:p>
          <a:p>
            <a:r>
              <a:rPr lang="en-US" sz="2800" b="1" dirty="0"/>
              <a:t>But </a:t>
            </a:r>
            <a:r>
              <a:rPr lang="en-US" sz="2800" dirty="0"/>
              <a:t>because the stem and foliage only account for 20 </a:t>
            </a:r>
          </a:p>
          <a:p>
            <a:r>
              <a:rPr lang="en-US" sz="2800" dirty="0"/>
              <a:t>points, the judge should not overly penalize specimens that have faults in stem and foliage</a:t>
            </a:r>
          </a:p>
        </p:txBody>
      </p:sp>
    </p:spTree>
    <p:extLst>
      <p:ext uri="{BB962C8B-B14F-4D97-AF65-F5344CB8AC3E}">
        <p14:creationId xmlns:p14="http://schemas.microsoft.com/office/powerpoint/2010/main" val="41966320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3CB651-0F86-4323-88A1-3750A36C7C4D}"/>
              </a:ext>
            </a:extLst>
          </p:cNvPr>
          <p:cNvSpPr txBox="1"/>
          <p:nvPr/>
        </p:nvSpPr>
        <p:spPr>
          <a:xfrm>
            <a:off x="1588442" y="397111"/>
            <a:ext cx="6944215" cy="1015663"/>
          </a:xfrm>
          <a:prstGeom prst="rect">
            <a:avLst/>
          </a:prstGeom>
          <a:noFill/>
        </p:spPr>
        <p:txBody>
          <a:bodyPr wrap="square" rtlCol="0">
            <a:spAutoFit/>
          </a:bodyPr>
          <a:lstStyle/>
          <a:p>
            <a:r>
              <a:rPr lang="en-US" sz="6000" dirty="0">
                <a:solidFill>
                  <a:srgbClr val="7030A0"/>
                </a:solidFill>
              </a:rPr>
              <a:t>Judging Climbers</a:t>
            </a:r>
          </a:p>
        </p:txBody>
      </p:sp>
      <p:sp>
        <p:nvSpPr>
          <p:cNvPr id="3" name="TextBox 2">
            <a:extLst>
              <a:ext uri="{FF2B5EF4-FFF2-40B4-BE49-F238E27FC236}">
                <a16:creationId xmlns:a16="http://schemas.microsoft.com/office/drawing/2014/main" id="{843BEDCB-12D5-437E-ADCD-194D15BAFFA8}"/>
              </a:ext>
            </a:extLst>
          </p:cNvPr>
          <p:cNvSpPr txBox="1"/>
          <p:nvPr/>
        </p:nvSpPr>
        <p:spPr>
          <a:xfrm>
            <a:off x="606116" y="1463040"/>
            <a:ext cx="10186575" cy="4678204"/>
          </a:xfrm>
          <a:prstGeom prst="rect">
            <a:avLst/>
          </a:prstGeom>
          <a:noFill/>
        </p:spPr>
        <p:txBody>
          <a:bodyPr wrap="square" rtlCol="0">
            <a:spAutoFit/>
          </a:bodyPr>
          <a:lstStyle/>
          <a:p>
            <a:r>
              <a:rPr lang="en-US" sz="2800" b="1" u="sng" dirty="0"/>
              <a:t>Only</a:t>
            </a:r>
            <a:r>
              <a:rPr lang="en-US" sz="2800" dirty="0"/>
              <a:t> those varieties classified as Large-Flowered Climbers (</a:t>
            </a:r>
            <a:r>
              <a:rPr lang="en-US" sz="2800" dirty="0" err="1"/>
              <a:t>LCl</a:t>
            </a:r>
            <a:r>
              <a:rPr lang="en-US" sz="2800" dirty="0"/>
              <a:t>), Hybrid </a:t>
            </a:r>
            <a:r>
              <a:rPr lang="en-US" sz="2800" dirty="0" err="1"/>
              <a:t>Wichuranas</a:t>
            </a:r>
            <a:r>
              <a:rPr lang="en-US" sz="2800" dirty="0"/>
              <a:t> (</a:t>
            </a:r>
            <a:r>
              <a:rPr lang="en-US" sz="2800" dirty="0" err="1"/>
              <a:t>HWich</a:t>
            </a:r>
            <a:r>
              <a:rPr lang="en-US" sz="2800" dirty="0"/>
              <a:t>), Hybrid Giganteas (HG)  and </a:t>
            </a:r>
            <a:r>
              <a:rPr lang="en-US" sz="2800" b="1" dirty="0">
                <a:solidFill>
                  <a:srgbClr val="FF0000"/>
                </a:solidFill>
              </a:rPr>
              <a:t>now Ramblers(R) </a:t>
            </a:r>
            <a:r>
              <a:rPr lang="en-US" sz="2800" dirty="0"/>
              <a:t>are to be exhibited in the climber class.</a:t>
            </a:r>
          </a:p>
          <a:p>
            <a:endParaRPr lang="en-US" dirty="0"/>
          </a:p>
          <a:p>
            <a:r>
              <a:rPr lang="en-US" sz="2800" b="1" u="sng" dirty="0"/>
              <a:t>Note: </a:t>
            </a:r>
            <a:r>
              <a:rPr lang="en-US" sz="2800" dirty="0"/>
              <a:t>varieties classed as Cl HTs, Cl Min, Cl F, etc. should be shown with their non-climbing counterparts</a:t>
            </a:r>
          </a:p>
          <a:p>
            <a:endParaRPr lang="en-US" sz="2800" dirty="0"/>
          </a:p>
          <a:p>
            <a:r>
              <a:rPr lang="en-US" sz="2800" b="1" u="sng" dirty="0"/>
              <a:t>Also Note</a:t>
            </a:r>
            <a:r>
              <a:rPr lang="en-US" sz="2800" dirty="0"/>
              <a:t>: Hybrid Multifloras such as Seven Sisters and </a:t>
            </a:r>
            <a:r>
              <a:rPr lang="en-US" sz="2800" dirty="0" err="1"/>
              <a:t>Russelliana</a:t>
            </a:r>
            <a:r>
              <a:rPr lang="en-US" sz="2800" dirty="0"/>
              <a:t> which were  commonly  thought of as ramblers are now classified in the OGR class, not as ramblers.</a:t>
            </a:r>
          </a:p>
          <a:p>
            <a:endParaRPr lang="en-US" sz="2800" dirty="0"/>
          </a:p>
        </p:txBody>
      </p:sp>
    </p:spTree>
    <p:extLst>
      <p:ext uri="{BB962C8B-B14F-4D97-AF65-F5344CB8AC3E}">
        <p14:creationId xmlns:p14="http://schemas.microsoft.com/office/powerpoint/2010/main" val="3891082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CF8AF2-5024-4542-9CA9-EFE3C99E6FD0}"/>
              </a:ext>
            </a:extLst>
          </p:cNvPr>
          <p:cNvSpPr txBox="1"/>
          <p:nvPr/>
        </p:nvSpPr>
        <p:spPr>
          <a:xfrm>
            <a:off x="8161672" y="4932621"/>
            <a:ext cx="2513294" cy="523220"/>
          </a:xfrm>
          <a:prstGeom prst="rect">
            <a:avLst/>
          </a:prstGeom>
          <a:noFill/>
        </p:spPr>
        <p:txBody>
          <a:bodyPr wrap="square" rtlCol="0">
            <a:spAutoFit/>
          </a:bodyPr>
          <a:lstStyle/>
          <a:p>
            <a:r>
              <a:rPr lang="en-US" sz="2800" dirty="0"/>
              <a:t>Fourth of July</a:t>
            </a:r>
          </a:p>
        </p:txBody>
      </p:sp>
      <p:sp>
        <p:nvSpPr>
          <p:cNvPr id="6" name="TextBox 5">
            <a:extLst>
              <a:ext uri="{FF2B5EF4-FFF2-40B4-BE49-F238E27FC236}">
                <a16:creationId xmlns:a16="http://schemas.microsoft.com/office/drawing/2014/main" id="{A8E5E304-0CA0-44B5-8A34-7BBF13956BD5}"/>
              </a:ext>
            </a:extLst>
          </p:cNvPr>
          <p:cNvSpPr txBox="1"/>
          <p:nvPr/>
        </p:nvSpPr>
        <p:spPr>
          <a:xfrm>
            <a:off x="860407" y="4932621"/>
            <a:ext cx="2058705" cy="523220"/>
          </a:xfrm>
          <a:prstGeom prst="rect">
            <a:avLst/>
          </a:prstGeom>
          <a:noFill/>
        </p:spPr>
        <p:txBody>
          <a:bodyPr wrap="square" rtlCol="0">
            <a:spAutoFit/>
          </a:bodyPr>
          <a:lstStyle/>
          <a:p>
            <a:r>
              <a:rPr lang="en-US" sz="2800" dirty="0"/>
              <a:t>Dublin Bay</a:t>
            </a:r>
          </a:p>
        </p:txBody>
      </p:sp>
      <p:pic>
        <p:nvPicPr>
          <p:cNvPr id="2060" name="Picture 12">
            <a:extLst>
              <a:ext uri="{FF2B5EF4-FFF2-40B4-BE49-F238E27FC236}">
                <a16:creationId xmlns:a16="http://schemas.microsoft.com/office/drawing/2014/main" id="{D0784C9E-A9CC-4CD0-B831-E9385745BA6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rot="5400000">
            <a:off x="7138756" y="637722"/>
            <a:ext cx="4558366" cy="341877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E797C3C4-FEC7-4B26-B3D2-290EC241160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0" y="245166"/>
            <a:ext cx="3627080" cy="41733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2E3B78D-EA6D-422E-B862-23DA1471A036}"/>
              </a:ext>
            </a:extLst>
          </p:cNvPr>
          <p:cNvSpPr txBox="1"/>
          <p:nvPr/>
        </p:nvSpPr>
        <p:spPr>
          <a:xfrm>
            <a:off x="4479832" y="4932621"/>
            <a:ext cx="2623022" cy="523220"/>
          </a:xfrm>
          <a:prstGeom prst="rect">
            <a:avLst/>
          </a:prstGeom>
          <a:noFill/>
        </p:spPr>
        <p:txBody>
          <a:bodyPr wrap="square" rtlCol="0">
            <a:spAutoFit/>
          </a:bodyPr>
          <a:lstStyle/>
          <a:p>
            <a:r>
              <a:rPr lang="en-US" sz="2800" dirty="0"/>
              <a:t>Bathsheba</a:t>
            </a:r>
          </a:p>
        </p:txBody>
      </p:sp>
      <p:pic>
        <p:nvPicPr>
          <p:cNvPr id="3" name="Picture 2">
            <a:extLst>
              <a:ext uri="{FF2B5EF4-FFF2-40B4-BE49-F238E27FC236}">
                <a16:creationId xmlns:a16="http://schemas.microsoft.com/office/drawing/2014/main" id="{A3898EFA-6985-5B0F-B5E7-1DFF766886A7}"/>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710958" y="37368"/>
            <a:ext cx="3391896" cy="4588925"/>
          </a:xfrm>
          <a:prstGeom prst="rect">
            <a:avLst/>
          </a:prstGeom>
        </p:spPr>
      </p:pic>
    </p:spTree>
    <p:extLst>
      <p:ext uri="{BB962C8B-B14F-4D97-AF65-F5344CB8AC3E}">
        <p14:creationId xmlns:p14="http://schemas.microsoft.com/office/powerpoint/2010/main" val="2396122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71500" indent="-571500" algn="ctr">
              <a:buFont typeface="Wingdings" panose="05000000000000000000" pitchFamily="2" charset="2"/>
              <a:buChar char="Ø"/>
            </a:pPr>
            <a:r>
              <a:rPr lang="en-US" altLang="en-US" sz="4000" b="1" u="sng" dirty="0">
                <a:solidFill>
                  <a:srgbClr val="7030A0"/>
                </a:solidFill>
                <a:latin typeface="Times New Roman" panose="02020603050405020304" pitchFamily="18" charset="0"/>
                <a:cs typeface="Times New Roman" panose="02020603050405020304" pitchFamily="18" charset="0"/>
              </a:rPr>
              <a:t>Lesser Known OGR Classes</a:t>
            </a:r>
            <a:endParaRPr lang="en-US" sz="4000" b="1" u="sng" dirty="0">
              <a:solidFill>
                <a:srgbClr val="7030A0"/>
              </a:solidFill>
              <a:latin typeface="Times New Roman" panose="02020603050405020304" pitchFamily="18" charset="0"/>
              <a:cs typeface="Times New Roman" panose="02020603050405020304" pitchFamily="18" charset="0"/>
            </a:endParaRPr>
          </a:p>
        </p:txBody>
      </p:sp>
      <p:sp>
        <p:nvSpPr>
          <p:cNvPr id="4" name="Content Placeholder 3"/>
          <p:cNvSpPr>
            <a:spLocks noGrp="1"/>
          </p:cNvSpPr>
          <p:nvPr>
            <p:ph sz="half" idx="2"/>
          </p:nvPr>
        </p:nvSpPr>
        <p:spPr>
          <a:xfrm>
            <a:off x="1621739" y="1874879"/>
            <a:ext cx="3698405" cy="4293165"/>
          </a:xfrm>
        </p:spPr>
        <p:txBody>
          <a:bodyPr>
            <a:normAutofit/>
          </a:bodyPr>
          <a:lstStyle/>
          <a:p>
            <a:r>
              <a:rPr lang="en-US" altLang="en-US" sz="2800" dirty="0"/>
              <a:t>Ayrshires</a:t>
            </a:r>
          </a:p>
          <a:p>
            <a:r>
              <a:rPr lang="en-US" altLang="en-US" sz="2800" dirty="0"/>
              <a:t>Boursaults</a:t>
            </a:r>
          </a:p>
          <a:p>
            <a:r>
              <a:rPr lang="en-US" altLang="en-US" sz="2800" dirty="0"/>
              <a:t>Hulthemias</a:t>
            </a:r>
          </a:p>
          <a:p>
            <a:r>
              <a:rPr lang="en-US" altLang="en-US" sz="2800" dirty="0"/>
              <a:t>Hybrid Bracteatas</a:t>
            </a:r>
          </a:p>
          <a:p>
            <a:r>
              <a:rPr lang="en-US" altLang="en-US" sz="2800" dirty="0"/>
              <a:t>Hybrid Eglanterias</a:t>
            </a:r>
          </a:p>
          <a:p>
            <a:r>
              <a:rPr lang="en-US" altLang="en-US" sz="2800" dirty="0"/>
              <a:t>Hybrid </a:t>
            </a:r>
            <a:r>
              <a:rPr lang="en-US" altLang="en-US" sz="2800" dirty="0" err="1"/>
              <a:t>Foetidas</a:t>
            </a:r>
            <a:endParaRPr lang="en-US" altLang="en-US" sz="2800" dirty="0"/>
          </a:p>
          <a:p>
            <a:endParaRPr lang="en-US" dirty="0"/>
          </a:p>
        </p:txBody>
      </p:sp>
      <p:sp>
        <p:nvSpPr>
          <p:cNvPr id="6" name="Content Placeholder 5"/>
          <p:cNvSpPr>
            <a:spLocks noGrp="1"/>
          </p:cNvSpPr>
          <p:nvPr>
            <p:ph sz="quarter" idx="4"/>
          </p:nvPr>
        </p:nvSpPr>
        <p:spPr>
          <a:xfrm>
            <a:off x="5618076" y="2023162"/>
            <a:ext cx="4057650" cy="3895500"/>
          </a:xfrm>
        </p:spPr>
        <p:txBody>
          <a:bodyPr>
            <a:normAutofit/>
          </a:bodyPr>
          <a:lstStyle/>
          <a:p>
            <a:r>
              <a:rPr lang="en-US" altLang="en-US" sz="2800" dirty="0"/>
              <a:t>Hybrid Sempervirens</a:t>
            </a:r>
          </a:p>
          <a:p>
            <a:r>
              <a:rPr lang="en-US" altLang="en-US" sz="2800" dirty="0"/>
              <a:t>Hybrid Spinosissimas</a:t>
            </a:r>
          </a:p>
          <a:p>
            <a:r>
              <a:rPr lang="en-US" altLang="en-US" sz="2800" dirty="0"/>
              <a:t>Hybrid Setigeras</a:t>
            </a:r>
          </a:p>
          <a:p>
            <a:r>
              <a:rPr lang="en-US" altLang="en-US" sz="2800" dirty="0"/>
              <a:t>Misc. OGRs</a:t>
            </a:r>
          </a:p>
          <a:p>
            <a:endParaRPr lang="en-US" dirty="0"/>
          </a:p>
        </p:txBody>
      </p:sp>
    </p:spTree>
    <p:extLst>
      <p:ext uri="{BB962C8B-B14F-4D97-AF65-F5344CB8AC3E}">
        <p14:creationId xmlns:p14="http://schemas.microsoft.com/office/powerpoint/2010/main" val="3691291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FBD9330-0209-4BC3-A7D7-1F28D586B082}"/>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3599" t="10525" r="1581" b="-44117"/>
          <a:stretch/>
        </p:blipFill>
        <p:spPr bwMode="auto">
          <a:xfrm>
            <a:off x="243919" y="504562"/>
            <a:ext cx="5025525" cy="47047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20C5B5F-F502-46F6-BB7B-A6D364AD63BB}"/>
              </a:ext>
            </a:extLst>
          </p:cNvPr>
          <p:cNvSpPr txBox="1"/>
          <p:nvPr/>
        </p:nvSpPr>
        <p:spPr>
          <a:xfrm>
            <a:off x="867373" y="4102212"/>
            <a:ext cx="9869900" cy="1815882"/>
          </a:xfrm>
          <a:prstGeom prst="rect">
            <a:avLst/>
          </a:prstGeom>
          <a:noFill/>
        </p:spPr>
        <p:txBody>
          <a:bodyPr wrap="square" rtlCol="0">
            <a:spAutoFit/>
          </a:bodyPr>
          <a:lstStyle/>
          <a:p>
            <a:r>
              <a:rPr lang="en-US" sz="2800" dirty="0"/>
              <a:t>When a judge sees a synonym being used, the AEN should be noted on top of the tag, and the specimen placed with others of the same variety in that class if any are present</a:t>
            </a:r>
          </a:p>
          <a:p>
            <a:endParaRPr lang="en-US" sz="2800" dirty="0"/>
          </a:p>
        </p:txBody>
      </p:sp>
      <p:sp>
        <p:nvSpPr>
          <p:cNvPr id="2" name="TextBox 1">
            <a:extLst>
              <a:ext uri="{FF2B5EF4-FFF2-40B4-BE49-F238E27FC236}">
                <a16:creationId xmlns:a16="http://schemas.microsoft.com/office/drawing/2014/main" id="{C4667389-4806-00CB-8E7B-1C69C2F69142}"/>
              </a:ext>
            </a:extLst>
          </p:cNvPr>
          <p:cNvSpPr txBox="1"/>
          <p:nvPr/>
        </p:nvSpPr>
        <p:spPr>
          <a:xfrm>
            <a:off x="5902036" y="504562"/>
            <a:ext cx="5025525" cy="3323987"/>
          </a:xfrm>
          <a:prstGeom prst="rect">
            <a:avLst/>
          </a:prstGeom>
          <a:noFill/>
        </p:spPr>
        <p:txBody>
          <a:bodyPr wrap="square" rtlCol="0">
            <a:spAutoFit/>
          </a:bodyPr>
          <a:lstStyle/>
          <a:p>
            <a:r>
              <a:rPr lang="en-US" sz="3200" dirty="0"/>
              <a:t>This species rose should be exhibited under it’s AEN (</a:t>
            </a:r>
            <a:r>
              <a:rPr lang="en-US" sz="3200" b="1" dirty="0">
                <a:solidFill>
                  <a:srgbClr val="FF0000"/>
                </a:solidFill>
                <a:latin typeface="Times New Roman" panose="02020603050405020304" pitchFamily="18" charset="0"/>
                <a:cs typeface="Times New Roman" panose="02020603050405020304" pitchFamily="18" charset="0"/>
              </a:rPr>
              <a:t>A</a:t>
            </a:r>
            <a:r>
              <a:rPr lang="en-US" sz="3200" dirty="0">
                <a:latin typeface="Times New Roman" panose="02020603050405020304" pitchFamily="18" charset="0"/>
                <a:cs typeface="Times New Roman" panose="02020603050405020304" pitchFamily="18" charset="0"/>
              </a:rPr>
              <a:t>RS </a:t>
            </a:r>
            <a:r>
              <a:rPr lang="en-US" sz="3200" b="1" dirty="0">
                <a:solidFill>
                  <a:srgbClr val="FF0000"/>
                </a:solidFill>
                <a:latin typeface="Times New Roman" panose="02020603050405020304" pitchFamily="18" charset="0"/>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xhibition </a:t>
            </a:r>
            <a:r>
              <a:rPr lang="en-US" sz="3200" b="1" dirty="0">
                <a:solidFill>
                  <a:srgbClr val="FF0000"/>
                </a:solidFill>
                <a:latin typeface="Times New Roman" panose="02020603050405020304" pitchFamily="18" charset="0"/>
                <a:cs typeface="Times New Roman" panose="02020603050405020304" pitchFamily="18" charset="0"/>
              </a:rPr>
              <a:t>N</a:t>
            </a:r>
            <a:r>
              <a:rPr lang="en-US" sz="3200" dirty="0">
                <a:latin typeface="Times New Roman" panose="02020603050405020304" pitchFamily="18" charset="0"/>
                <a:cs typeface="Times New Roman" panose="02020603050405020304" pitchFamily="18" charset="0"/>
              </a:rPr>
              <a:t>ame ) </a:t>
            </a:r>
            <a:r>
              <a:rPr lang="en-US" sz="3200" dirty="0"/>
              <a:t>of </a:t>
            </a:r>
            <a:r>
              <a:rPr lang="en-US" sz="3200" b="1" dirty="0"/>
              <a:t>Rosa gallica versicolor. </a:t>
            </a:r>
            <a:r>
              <a:rPr lang="en-US" sz="3200" dirty="0"/>
              <a:t>An acceptable synonym is Rosa Mundi.</a:t>
            </a:r>
          </a:p>
          <a:p>
            <a:endParaRPr lang="en-US" dirty="0"/>
          </a:p>
        </p:txBody>
      </p:sp>
    </p:spTree>
    <p:extLst>
      <p:ext uri="{BB962C8B-B14F-4D97-AF65-F5344CB8AC3E}">
        <p14:creationId xmlns:p14="http://schemas.microsoft.com/office/powerpoint/2010/main" val="2747370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9463574-64ED-4CB0-86DB-E4AC833BC20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p:blipFill>
        <p:spPr bwMode="auto">
          <a:xfrm>
            <a:off x="830524" y="82162"/>
            <a:ext cx="4227252" cy="6693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2B0E21-EABA-494B-802A-B89F07F58545}"/>
              </a:ext>
            </a:extLst>
          </p:cNvPr>
          <p:cNvSpPr txBox="1"/>
          <p:nvPr/>
        </p:nvSpPr>
        <p:spPr>
          <a:xfrm>
            <a:off x="5443536" y="2158650"/>
            <a:ext cx="5344585" cy="4401205"/>
          </a:xfrm>
          <a:prstGeom prst="rect">
            <a:avLst/>
          </a:prstGeom>
          <a:noFill/>
        </p:spPr>
        <p:txBody>
          <a:bodyPr wrap="square" rtlCol="0">
            <a:spAutoFit/>
          </a:bodyPr>
          <a:lstStyle/>
          <a:p>
            <a:r>
              <a:rPr lang="en-US" sz="2800" b="1" dirty="0"/>
              <a:t>Rosa </a:t>
            </a:r>
            <a:r>
              <a:rPr lang="en-US" sz="2800" b="1" dirty="0" err="1"/>
              <a:t>rubrifolia</a:t>
            </a:r>
            <a:r>
              <a:rPr lang="en-US" sz="2800" b="1" dirty="0"/>
              <a:t> </a:t>
            </a:r>
            <a:r>
              <a:rPr lang="en-US" sz="2800" dirty="0"/>
              <a:t>is the AEN for this species rose that has a more common pseudonym of </a:t>
            </a:r>
            <a:r>
              <a:rPr lang="en-US" sz="2800" b="1" dirty="0"/>
              <a:t>Rosa glauca</a:t>
            </a:r>
            <a:r>
              <a:rPr lang="en-US" sz="2800" dirty="0"/>
              <a:t>.</a:t>
            </a:r>
          </a:p>
          <a:p>
            <a:endParaRPr lang="en-US" sz="2800" dirty="0"/>
          </a:p>
          <a:p>
            <a:r>
              <a:rPr lang="en-US" sz="2800" dirty="0"/>
              <a:t>Be aware that many of the oldest OGRs have multiple alternative names</a:t>
            </a:r>
          </a:p>
          <a:p>
            <a:endParaRPr lang="en-US" sz="2800" dirty="0"/>
          </a:p>
          <a:p>
            <a:endParaRPr lang="en-US" sz="2800" dirty="0"/>
          </a:p>
        </p:txBody>
      </p:sp>
    </p:spTree>
    <p:extLst>
      <p:ext uri="{BB962C8B-B14F-4D97-AF65-F5344CB8AC3E}">
        <p14:creationId xmlns:p14="http://schemas.microsoft.com/office/powerpoint/2010/main" val="765155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78E86A04-F78B-4969-8A78-A2761EBEFA7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16404" y="323317"/>
            <a:ext cx="5384946" cy="35877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14FDF5-CFAE-42B5-9357-CC027359735E}"/>
              </a:ext>
            </a:extLst>
          </p:cNvPr>
          <p:cNvSpPr txBox="1"/>
          <p:nvPr/>
        </p:nvSpPr>
        <p:spPr>
          <a:xfrm>
            <a:off x="5855363" y="4292398"/>
            <a:ext cx="5384946" cy="1384995"/>
          </a:xfrm>
          <a:prstGeom prst="rect">
            <a:avLst/>
          </a:prstGeom>
          <a:noFill/>
        </p:spPr>
        <p:txBody>
          <a:bodyPr wrap="square" rtlCol="0">
            <a:spAutoFit/>
          </a:bodyPr>
          <a:lstStyle/>
          <a:p>
            <a:r>
              <a:rPr lang="en-US" sz="2800" b="1" dirty="0"/>
              <a:t>Gallica </a:t>
            </a:r>
            <a:r>
              <a:rPr lang="en-US" sz="2800" b="1" dirty="0" err="1"/>
              <a:t>macrantha</a:t>
            </a:r>
            <a:r>
              <a:rPr lang="en-US" sz="2800" dirty="0"/>
              <a:t>, Misc. OGR &lt;1750, was classified as a species until recently</a:t>
            </a:r>
          </a:p>
        </p:txBody>
      </p:sp>
      <p:pic>
        <p:nvPicPr>
          <p:cNvPr id="4" name="Picture 3">
            <a:extLst>
              <a:ext uri="{FF2B5EF4-FFF2-40B4-BE49-F238E27FC236}">
                <a16:creationId xmlns:a16="http://schemas.microsoft.com/office/drawing/2014/main" id="{2226D036-A413-FC10-53B5-7AB8F3583C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1054" y="0"/>
            <a:ext cx="3717262" cy="5580494"/>
          </a:xfrm>
          <a:prstGeom prst="rect">
            <a:avLst/>
          </a:prstGeom>
        </p:spPr>
      </p:pic>
      <p:sp>
        <p:nvSpPr>
          <p:cNvPr id="5" name="TextBox 4">
            <a:extLst>
              <a:ext uri="{FF2B5EF4-FFF2-40B4-BE49-F238E27FC236}">
                <a16:creationId xmlns:a16="http://schemas.microsoft.com/office/drawing/2014/main" id="{4A065BAA-44BB-D943-34F1-211DCE397846}"/>
              </a:ext>
            </a:extLst>
          </p:cNvPr>
          <p:cNvSpPr txBox="1"/>
          <p:nvPr/>
        </p:nvSpPr>
        <p:spPr>
          <a:xfrm>
            <a:off x="1071563" y="5829300"/>
            <a:ext cx="9729787" cy="830997"/>
          </a:xfrm>
          <a:prstGeom prst="rect">
            <a:avLst/>
          </a:prstGeom>
          <a:noFill/>
        </p:spPr>
        <p:txBody>
          <a:bodyPr wrap="square" rtlCol="0">
            <a:spAutoFit/>
          </a:bodyPr>
          <a:lstStyle/>
          <a:p>
            <a:r>
              <a:rPr lang="en-US" sz="2400" dirty="0"/>
              <a:t>Like most singles, it is best on the day it blooms, it starts as a fresh pink and by evening is white</a:t>
            </a:r>
          </a:p>
        </p:txBody>
      </p:sp>
    </p:spTree>
    <p:extLst>
      <p:ext uri="{BB962C8B-B14F-4D97-AF65-F5344CB8AC3E}">
        <p14:creationId xmlns:p14="http://schemas.microsoft.com/office/powerpoint/2010/main" val="105992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293" y="128886"/>
            <a:ext cx="8596668" cy="837765"/>
          </a:xfrm>
          <a:noFill/>
        </p:spPr>
        <p:txBody>
          <a:bodyPr/>
          <a:lstStyle/>
          <a:p>
            <a:pPr algn="ctr"/>
            <a:r>
              <a:rPr lang="en-US" b="1" u="sng" dirty="0">
                <a:solidFill>
                  <a:srgbClr val="7030A0"/>
                </a:solidFill>
                <a:latin typeface="+mn-lt"/>
                <a:cs typeface="Times New Roman" panose="02020603050405020304" pitchFamily="18" charset="0"/>
              </a:rPr>
              <a:t>Old Garden Roses (OGRs)</a:t>
            </a:r>
          </a:p>
        </p:txBody>
      </p:sp>
      <p:sp>
        <p:nvSpPr>
          <p:cNvPr id="3" name="Content Placeholder 2"/>
          <p:cNvSpPr>
            <a:spLocks noGrp="1"/>
          </p:cNvSpPr>
          <p:nvPr>
            <p:ph idx="1"/>
          </p:nvPr>
        </p:nvSpPr>
        <p:spPr>
          <a:xfrm>
            <a:off x="123187" y="853749"/>
            <a:ext cx="10073758" cy="3508740"/>
          </a:xfrm>
          <a:noFill/>
        </p:spPr>
        <p:txBody>
          <a:bodyPr>
            <a:normAutofit fontScale="40000" lnSpcReduction="20000"/>
          </a:bodyPr>
          <a:lstStyle/>
          <a:p>
            <a:pPr>
              <a:lnSpc>
                <a:spcPct val="150000"/>
              </a:lnSpc>
            </a:pPr>
            <a:r>
              <a:rPr lang="en-US" sz="8000" dirty="0">
                <a:cs typeface="Times New Roman" panose="02020603050405020304" pitchFamily="18" charset="0"/>
              </a:rPr>
              <a:t>In 1966, ARS defined OGRs as those whose </a:t>
            </a:r>
            <a:r>
              <a:rPr lang="en-US" sz="8000" b="1" dirty="0">
                <a:solidFill>
                  <a:srgbClr val="FF0000"/>
                </a:solidFill>
                <a:cs typeface="Times New Roman" panose="02020603050405020304" pitchFamily="18" charset="0"/>
              </a:rPr>
              <a:t>classification types </a:t>
            </a:r>
            <a:r>
              <a:rPr lang="en-US" sz="8000" dirty="0">
                <a:cs typeface="Times New Roman" panose="02020603050405020304" pitchFamily="18" charset="0"/>
              </a:rPr>
              <a:t>existed prior to 1867, which was the year of the introduction  of La France, now considered to be the first hybrid tea rose.</a:t>
            </a:r>
          </a:p>
          <a:p>
            <a:pPr marL="0" indent="0">
              <a:lnSpc>
                <a:spcPct val="150000"/>
              </a:lnSpc>
              <a:buNone/>
            </a:pPr>
            <a:endParaRPr lang="en-US" sz="3200" dirty="0">
              <a:cs typeface="Times New Roman" panose="02020603050405020304" pitchFamily="18" charset="0"/>
            </a:endParaRPr>
          </a:p>
          <a:p>
            <a:pPr marL="0" indent="0">
              <a:lnSpc>
                <a:spcPct val="150000"/>
              </a:lnSpc>
              <a:buNone/>
            </a:pPr>
            <a:endParaRPr lang="en-US" sz="3200" dirty="0">
              <a:latin typeface="Times New Roman" panose="02020603050405020304" pitchFamily="18" charset="0"/>
              <a:cs typeface="Times New Roman" panose="02020603050405020304" pitchFamily="18" charset="0"/>
            </a:endParaRPr>
          </a:p>
          <a:p>
            <a:pPr marL="0" indent="0">
              <a:lnSpc>
                <a:spcPct val="150000"/>
              </a:lnSpc>
              <a:buNone/>
            </a:pPr>
            <a:endParaRPr lang="en-US" sz="3200" dirty="0">
              <a:latin typeface="Times New Roman" panose="02020603050405020304" pitchFamily="18" charset="0"/>
              <a:cs typeface="Times New Roman" panose="02020603050405020304" pitchFamily="18" charset="0"/>
            </a:endParaRPr>
          </a:p>
          <a:p>
            <a:pPr marL="0" indent="0">
              <a:lnSpc>
                <a:spcPct val="150000"/>
              </a:lnSpc>
              <a:buNone/>
            </a:pPr>
            <a:endParaRPr lang="en-US" sz="3200"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5689B43B-5E2B-47B0-BBF2-C387D50FC7C0}"/>
              </a:ext>
            </a:extLst>
          </p:cNvPr>
          <p:cNvSpPr txBox="1">
            <a:spLocks/>
          </p:cNvSpPr>
          <p:nvPr/>
        </p:nvSpPr>
        <p:spPr>
          <a:xfrm>
            <a:off x="475795" y="4362488"/>
            <a:ext cx="9453700" cy="328352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solidFill>
                  <a:schemeClr val="tx1"/>
                </a:solidFill>
                <a:latin typeface="+mn-lt"/>
                <a:cs typeface="Arial" panose="020B0604020202020204" pitchFamily="34" charset="0"/>
              </a:rPr>
              <a:t>Although the prime elements of judging for species and OGRs are the same as for modern hybrids, the defining standards are quite different.</a:t>
            </a:r>
            <a:br>
              <a:rPr lang="en-US" dirty="0"/>
            </a:br>
            <a:endParaRPr lang="en-US" dirty="0"/>
          </a:p>
        </p:txBody>
      </p:sp>
    </p:spTree>
    <p:extLst>
      <p:ext uri="{BB962C8B-B14F-4D97-AF65-F5344CB8AC3E}">
        <p14:creationId xmlns:p14="http://schemas.microsoft.com/office/powerpoint/2010/main" val="3144542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87BA6-B89D-4C85-9173-E3214B16DD29}"/>
              </a:ext>
            </a:extLst>
          </p:cNvPr>
          <p:cNvSpPr>
            <a:spLocks noGrp="1"/>
          </p:cNvSpPr>
          <p:nvPr>
            <p:ph type="title"/>
          </p:nvPr>
        </p:nvSpPr>
        <p:spPr>
          <a:xfrm>
            <a:off x="1818949" y="99753"/>
            <a:ext cx="6759786" cy="698269"/>
          </a:xfrm>
        </p:spPr>
        <p:txBody>
          <a:bodyPr/>
          <a:lstStyle/>
          <a:p>
            <a:r>
              <a:rPr lang="en-US" altLang="en-US" b="1" u="sng" dirty="0">
                <a:solidFill>
                  <a:srgbClr val="7030A0"/>
                </a:solidFill>
                <a:cs typeface="Times New Roman" panose="02020603050405020304" pitchFamily="18" charset="0"/>
              </a:rPr>
              <a:t>Judging Old Garden Roses</a:t>
            </a:r>
            <a:endParaRPr lang="en-US" dirty="0"/>
          </a:p>
        </p:txBody>
      </p:sp>
      <p:sp>
        <p:nvSpPr>
          <p:cNvPr id="3" name="Content Placeholder 2">
            <a:extLst>
              <a:ext uri="{FF2B5EF4-FFF2-40B4-BE49-F238E27FC236}">
                <a16:creationId xmlns:a16="http://schemas.microsoft.com/office/drawing/2014/main" id="{55912525-99BC-4725-A57E-939263159488}"/>
              </a:ext>
            </a:extLst>
          </p:cNvPr>
          <p:cNvSpPr>
            <a:spLocks noGrp="1"/>
          </p:cNvSpPr>
          <p:nvPr>
            <p:ph idx="1"/>
          </p:nvPr>
        </p:nvSpPr>
        <p:spPr>
          <a:xfrm>
            <a:off x="305416" y="899357"/>
            <a:ext cx="10667384" cy="6506094"/>
          </a:xfrm>
        </p:spPr>
        <p:txBody>
          <a:bodyPr>
            <a:normAutofit/>
          </a:bodyPr>
          <a:lstStyle/>
          <a:p>
            <a:pPr>
              <a:spcBef>
                <a:spcPct val="50000"/>
              </a:spcBef>
              <a:buFont typeface="Wingdings" panose="05000000000000000000" pitchFamily="2" charset="2"/>
              <a:buChar char="Ø"/>
            </a:pPr>
            <a:r>
              <a:rPr lang="en-US" altLang="en-US" sz="3000" b="1" dirty="0">
                <a:latin typeface="+mj-lt"/>
                <a:cs typeface="Times New Roman" panose="02020603050405020304" pitchFamily="18" charset="0"/>
              </a:rPr>
              <a:t>Form:</a:t>
            </a:r>
            <a:br>
              <a:rPr lang="en-US" altLang="en-US" sz="3000" b="1" dirty="0">
                <a:latin typeface="+mj-lt"/>
                <a:cs typeface="Times New Roman" panose="02020603050405020304" pitchFamily="18" charset="0"/>
              </a:rPr>
            </a:br>
            <a:r>
              <a:rPr lang="en-US" altLang="en-US" sz="3000" dirty="0">
                <a:latin typeface="+mj-lt"/>
                <a:cs typeface="Times New Roman" panose="02020603050405020304" pitchFamily="18" charset="0"/>
              </a:rPr>
              <a:t>Most species &amp; OGRs are usually most beautiful at the fully open stage. Some varieties of the tea, hybrid perpetual, and noisette classifications closely approximate exhibition form. These entries should be judged according to the definition of exhibition form. No preference is given to exhibition form. </a:t>
            </a:r>
          </a:p>
          <a:p>
            <a:pPr>
              <a:spcBef>
                <a:spcPct val="50000"/>
              </a:spcBef>
              <a:buFont typeface="Wingdings" panose="05000000000000000000" pitchFamily="2" charset="2"/>
              <a:buChar char="Ø"/>
            </a:pPr>
            <a:r>
              <a:rPr lang="en-US" altLang="en-US" sz="3000" dirty="0">
                <a:latin typeface="+mj-lt"/>
                <a:cs typeface="Times New Roman" panose="02020603050405020304" pitchFamily="18" charset="0"/>
              </a:rPr>
              <a:t>Both a center green pip and quartering are attributes that give some species and OGRs diversity and distinction and should be rewarded not penalized.</a:t>
            </a:r>
          </a:p>
          <a:p>
            <a:pPr>
              <a:spcBef>
                <a:spcPct val="50000"/>
              </a:spcBef>
              <a:buFont typeface="Wingdings" panose="05000000000000000000" pitchFamily="2" charset="2"/>
              <a:buChar char="Ø"/>
            </a:pPr>
            <a:endParaRPr lang="en-US" altLang="en-US" sz="3000" dirty="0">
              <a:latin typeface="+mj-lt"/>
              <a:cs typeface="Times New Roman" panose="02020603050405020304" pitchFamily="18" charset="0"/>
            </a:endParaRPr>
          </a:p>
          <a:p>
            <a:pPr>
              <a:spcBef>
                <a:spcPct val="50000"/>
              </a:spcBef>
              <a:buFont typeface="Wingdings" panose="05000000000000000000" pitchFamily="2" charset="2"/>
              <a:buChar char="Ø"/>
            </a:pPr>
            <a:endParaRPr lang="en-US" altLang="en-US"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8921790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6358</TotalTime>
  <Words>2045</Words>
  <Application>Microsoft Office PowerPoint</Application>
  <PresentationFormat>Widescreen</PresentationFormat>
  <Paragraphs>199</Paragraphs>
  <Slides>37</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Arial Black</vt:lpstr>
      <vt:lpstr>Calibri</vt:lpstr>
      <vt:lpstr>Times New Roman</vt:lpstr>
      <vt:lpstr>Trebuchet MS</vt:lpstr>
      <vt:lpstr>Wingdings</vt:lpstr>
      <vt:lpstr>Wingdings 3</vt:lpstr>
      <vt:lpstr>Facet</vt:lpstr>
      <vt:lpstr>PowerPoint Presentation</vt:lpstr>
      <vt:lpstr>Family Tree for the Genus (Rosa) approved by ARS, 1999</vt:lpstr>
      <vt:lpstr>Major Old Garden Rose Classes</vt:lpstr>
      <vt:lpstr>Lesser Known OGR Classes</vt:lpstr>
      <vt:lpstr>PowerPoint Presentation</vt:lpstr>
      <vt:lpstr>PowerPoint Presentation</vt:lpstr>
      <vt:lpstr>PowerPoint Presentation</vt:lpstr>
      <vt:lpstr>Old Garden Roses (OGRs)</vt:lpstr>
      <vt:lpstr>Judging Old Garden Roses</vt:lpstr>
      <vt:lpstr>PowerPoint Presentation</vt:lpstr>
      <vt:lpstr>PowerPoint Presentation</vt:lpstr>
      <vt:lpstr>PowerPoint Presentation</vt:lpstr>
      <vt:lpstr>Judging Old Garden Roses</vt:lpstr>
      <vt:lpstr>PowerPoint Presentation</vt:lpstr>
      <vt:lpstr>Judging Old Garden Roses</vt:lpstr>
      <vt:lpstr>Judging Old Garden Roses</vt:lpstr>
      <vt:lpstr>PRESENCE OF SIDE BUDS</vt:lpstr>
      <vt:lpstr>OGRs and Species Awards</vt:lpstr>
      <vt:lpstr>Dowager Queen</vt:lpstr>
      <vt:lpstr>Victorian Rose Award</vt:lpstr>
      <vt:lpstr>PowerPoint Presentation</vt:lpstr>
      <vt:lpstr>IMPORTANT OGR NOTES</vt:lpstr>
      <vt:lpstr>PowerPoint Presentation</vt:lpstr>
      <vt:lpstr>PowerPoint Presentation</vt:lpstr>
      <vt:lpstr>CAUTION: There are roses which appear to be climbers (like Sally Holmes (S) or Ilse Krohn Superior (Hkor), which are actually classified as shrubs.   Don’t be embarrassed to check your Handbook For Selecting Roses or other reference unless you are quite sure of a class.  CLASSIFICATIONS ARE NOT CARVED IN STONE. There have been many changes over the years  Older references will often have outdated classification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ARS Shrub Award Certificates: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JUDGING OGR’S</dc:title>
  <dc:creator>Patsy Gerling Cunningham</dc:creator>
  <cp:lastModifiedBy>Patsy Cunningham</cp:lastModifiedBy>
  <cp:revision>215</cp:revision>
  <dcterms:created xsi:type="dcterms:W3CDTF">2015-11-30T21:58:31Z</dcterms:created>
  <dcterms:modified xsi:type="dcterms:W3CDTF">2026-03-04T20:40:28Z</dcterms:modified>
</cp:coreProperties>
</file>